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media/image33.jpg" ContentType="image/png"/>
  <Override PartName="/ppt/media/image34.jpg" ContentType="image/png"/>
  <Override PartName="/ppt/media/image35.jpg" ContentType="image/png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  <p:sldMasterId id="2147483702" r:id="rId4"/>
    <p:sldMasterId id="2147483714" r:id="rId5"/>
  </p:sldMasterIdLst>
  <p:notesMasterIdLst>
    <p:notesMasterId r:id="rId51"/>
  </p:notesMasterIdLst>
  <p:sldIdLst>
    <p:sldId id="341" r:id="rId6"/>
    <p:sldId id="258" r:id="rId7"/>
    <p:sldId id="479" r:id="rId8"/>
    <p:sldId id="482" r:id="rId9"/>
    <p:sldId id="429" r:id="rId10"/>
    <p:sldId id="484" r:id="rId11"/>
    <p:sldId id="430" r:id="rId12"/>
    <p:sldId id="325" r:id="rId13"/>
    <p:sldId id="485" r:id="rId14"/>
    <p:sldId id="328" r:id="rId15"/>
    <p:sldId id="329" r:id="rId16"/>
    <p:sldId id="331" r:id="rId17"/>
    <p:sldId id="339" r:id="rId18"/>
    <p:sldId id="509" r:id="rId19"/>
    <p:sldId id="510" r:id="rId20"/>
    <p:sldId id="511" r:id="rId21"/>
    <p:sldId id="342" r:id="rId22"/>
    <p:sldId id="486" r:id="rId23"/>
    <p:sldId id="488" r:id="rId24"/>
    <p:sldId id="345" r:id="rId25"/>
    <p:sldId id="347" r:id="rId26"/>
    <p:sldId id="348" r:id="rId27"/>
    <p:sldId id="489" r:id="rId28"/>
    <p:sldId id="490" r:id="rId29"/>
    <p:sldId id="353" r:id="rId30"/>
    <p:sldId id="349" r:id="rId31"/>
    <p:sldId id="351" r:id="rId32"/>
    <p:sldId id="352" r:id="rId33"/>
    <p:sldId id="350" r:id="rId34"/>
    <p:sldId id="354" r:id="rId35"/>
    <p:sldId id="492" r:id="rId36"/>
    <p:sldId id="493" r:id="rId37"/>
    <p:sldId id="494" r:id="rId38"/>
    <p:sldId id="496" r:id="rId39"/>
    <p:sldId id="497" r:id="rId40"/>
    <p:sldId id="498" r:id="rId41"/>
    <p:sldId id="500" r:id="rId42"/>
    <p:sldId id="502" r:id="rId43"/>
    <p:sldId id="501" r:id="rId44"/>
    <p:sldId id="504" r:id="rId45"/>
    <p:sldId id="475" r:id="rId46"/>
    <p:sldId id="505" r:id="rId47"/>
    <p:sldId id="506" r:id="rId48"/>
    <p:sldId id="512" r:id="rId49"/>
    <p:sldId id="508" r:id="rId5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4DF7FD-E3E3-464E-9418-5B98267D7FE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FFC5A1-C5CC-494A-A847-434779196661}">
      <dgm:prSet/>
      <dgm:spPr/>
      <dgm:t>
        <a:bodyPr/>
        <a:lstStyle/>
        <a:p>
          <a:r>
            <a:rPr lang="en-US" dirty="0" err="1"/>
            <a:t>Nền</a:t>
          </a:r>
          <a:r>
            <a:rPr lang="en-US" dirty="0"/>
            <a:t> </a:t>
          </a:r>
          <a:r>
            <a:rPr lang="en-US" dirty="0" err="1"/>
            <a:t>tảng</a:t>
          </a:r>
          <a:r>
            <a:rPr lang="en-US" dirty="0"/>
            <a:t> </a:t>
          </a:r>
          <a:r>
            <a:rPr lang="en-US" dirty="0" err="1"/>
            <a:t>đám</a:t>
          </a:r>
          <a:r>
            <a:rPr lang="en-US" dirty="0"/>
            <a:t> </a:t>
          </a:r>
          <a:r>
            <a:rPr lang="en-US" dirty="0" err="1"/>
            <a:t>mây</a:t>
          </a:r>
          <a:endParaRPr lang="en-US" dirty="0"/>
        </a:p>
      </dgm:t>
    </dgm:pt>
    <dgm:pt modelId="{70FABD8D-FCFA-4917-8DC0-FF4F0EE7EB05}" type="parTrans" cxnId="{3309DCC6-36D8-4038-BC96-3AE331AFB5CC}">
      <dgm:prSet/>
      <dgm:spPr/>
      <dgm:t>
        <a:bodyPr/>
        <a:lstStyle/>
        <a:p>
          <a:endParaRPr lang="en-US"/>
        </a:p>
      </dgm:t>
    </dgm:pt>
    <dgm:pt modelId="{EE1DF92A-44C3-4057-AAD7-3EA215666E99}" type="sibTrans" cxnId="{3309DCC6-36D8-4038-BC96-3AE331AFB5CC}">
      <dgm:prSet/>
      <dgm:spPr/>
      <dgm:t>
        <a:bodyPr/>
        <a:lstStyle/>
        <a:p>
          <a:endParaRPr lang="en-US"/>
        </a:p>
      </dgm:t>
    </dgm:pt>
    <dgm:pt modelId="{7DB3815E-5217-4086-85FF-24917E798E17}">
      <dgm:prSet custT="1"/>
      <dgm:spPr/>
      <dgm:t>
        <a:bodyPr/>
        <a:lstStyle/>
        <a:p>
          <a:r>
            <a:rPr lang="en-US" sz="3300" b="1" i="1" dirty="0" err="1"/>
            <a:t>Chức</a:t>
          </a:r>
          <a:r>
            <a:rPr lang="en-US" sz="3300" b="1" i="1" dirty="0"/>
            <a:t> </a:t>
          </a:r>
          <a:r>
            <a:rPr lang="en-US" sz="3300" b="1" i="1" dirty="0" err="1"/>
            <a:t>năng</a:t>
          </a:r>
          <a:r>
            <a:rPr lang="en-US" sz="3300" b="1" i="1" dirty="0"/>
            <a:t>: </a:t>
          </a:r>
          <a:r>
            <a:rPr lang="vi-VN" sz="2800" dirty="0"/>
            <a:t>Lưu </a:t>
          </a:r>
          <a:r>
            <a:rPr lang="vi-VN" sz="2800" dirty="0" err="1"/>
            <a:t>trữ</a:t>
          </a:r>
          <a:r>
            <a:rPr lang="vi-VN" sz="2800" dirty="0"/>
            <a:t>, xem </a:t>
          </a:r>
          <a:r>
            <a:rPr lang="vi-VN" sz="2800" dirty="0" err="1"/>
            <a:t>và</a:t>
          </a:r>
          <a:r>
            <a:rPr lang="vi-VN" sz="2800" dirty="0"/>
            <a:t> đăng quy </a:t>
          </a:r>
          <a:r>
            <a:rPr lang="vi-VN" sz="2800" dirty="0" err="1"/>
            <a:t>trình</a:t>
          </a:r>
          <a:r>
            <a:rPr lang="vi-VN" sz="2800" dirty="0"/>
            <a:t> </a:t>
          </a:r>
          <a:r>
            <a:rPr lang="vi-VN" sz="2800" dirty="0" err="1"/>
            <a:t>dữ</a:t>
          </a:r>
          <a:r>
            <a:rPr lang="vi-VN" sz="2800" dirty="0"/>
            <a:t> </a:t>
          </a:r>
          <a:r>
            <a:rPr lang="vi-VN" sz="2800" dirty="0" err="1"/>
            <a:t>liệu</a:t>
          </a:r>
          <a:r>
            <a:rPr lang="vi-VN" sz="3300" dirty="0"/>
            <a:t>.</a:t>
          </a:r>
          <a:endParaRPr lang="en-US" sz="3300" dirty="0"/>
        </a:p>
      </dgm:t>
    </dgm:pt>
    <dgm:pt modelId="{18A61D1C-872B-4451-AF61-692590E08AFE}" type="parTrans" cxnId="{AFA6D74C-F4DA-484C-983E-ED8BD3C5110B}">
      <dgm:prSet/>
      <dgm:spPr/>
      <dgm:t>
        <a:bodyPr/>
        <a:lstStyle/>
        <a:p>
          <a:endParaRPr lang="en-US"/>
        </a:p>
      </dgm:t>
    </dgm:pt>
    <dgm:pt modelId="{F2285FC3-A587-46F3-8835-0D1C72C46573}" type="sibTrans" cxnId="{AFA6D74C-F4DA-484C-983E-ED8BD3C5110B}">
      <dgm:prSet/>
      <dgm:spPr/>
      <dgm:t>
        <a:bodyPr/>
        <a:lstStyle/>
        <a:p>
          <a:endParaRPr lang="en-US"/>
        </a:p>
      </dgm:t>
    </dgm:pt>
    <dgm:pt modelId="{75CEE0AE-6748-4533-9ECC-199258663EEF}">
      <dgm:prSet custT="1"/>
      <dgm:spPr/>
      <dgm:t>
        <a:bodyPr/>
        <a:lstStyle/>
        <a:p>
          <a:r>
            <a:rPr lang="vi-VN" sz="2800" dirty="0"/>
            <a:t>Dweet.io cung </a:t>
          </a:r>
          <a:r>
            <a:rPr lang="vi-VN" sz="2800" dirty="0" err="1"/>
            <a:t>cấp</a:t>
          </a:r>
          <a:r>
            <a:rPr lang="vi-VN" sz="2800" dirty="0"/>
            <a:t> API </a:t>
          </a:r>
          <a:r>
            <a:rPr lang="vi-VN" sz="2800" dirty="0" err="1"/>
            <a:t>mà</a:t>
          </a:r>
          <a:r>
            <a:rPr lang="vi-VN" sz="2800" dirty="0"/>
            <a:t> </a:t>
          </a:r>
          <a:r>
            <a:rPr lang="vi-VN" sz="2800" dirty="0" err="1"/>
            <a:t>bạn</a:t>
          </a:r>
          <a:r>
            <a:rPr lang="vi-VN" sz="2800" dirty="0"/>
            <a:t> </a:t>
          </a:r>
          <a:r>
            <a:rPr lang="vi-VN" sz="2800" dirty="0" err="1"/>
            <a:t>có</a:t>
          </a:r>
          <a:r>
            <a:rPr lang="vi-VN" sz="2800" dirty="0"/>
            <a:t> </a:t>
          </a:r>
          <a:r>
            <a:rPr lang="vi-VN" sz="2800" dirty="0" err="1"/>
            <a:t>thể</a:t>
          </a:r>
          <a:r>
            <a:rPr lang="vi-VN" sz="2800" dirty="0"/>
            <a:t> </a:t>
          </a:r>
          <a:r>
            <a:rPr lang="vi-VN" sz="2800" dirty="0" err="1"/>
            <a:t>gửi</a:t>
          </a:r>
          <a:r>
            <a:rPr lang="vi-VN" sz="2800" dirty="0"/>
            <a:t> </a:t>
          </a:r>
          <a:r>
            <a:rPr lang="vi-VN" sz="2800" dirty="0" err="1"/>
            <a:t>dữ</a:t>
          </a:r>
          <a:r>
            <a:rPr lang="vi-VN" sz="2800" dirty="0"/>
            <a:t> </a:t>
          </a:r>
          <a:r>
            <a:rPr lang="vi-VN" sz="2800" dirty="0" err="1"/>
            <a:t>liệu</a:t>
          </a:r>
          <a:r>
            <a:rPr lang="vi-VN" sz="2800" dirty="0"/>
            <a:t> </a:t>
          </a:r>
          <a:r>
            <a:rPr lang="vi-VN" sz="2800" dirty="0" err="1"/>
            <a:t>đến</a:t>
          </a:r>
          <a:r>
            <a:rPr lang="vi-VN" sz="2800" dirty="0"/>
            <a:t>.</a:t>
          </a:r>
          <a:endParaRPr lang="en-US" sz="2800" dirty="0"/>
        </a:p>
      </dgm:t>
    </dgm:pt>
    <dgm:pt modelId="{D5CA30F5-81C0-47E5-899D-E2167EC907A5}" type="parTrans" cxnId="{87F7D3AA-7329-4316-A1A5-567E1CB5A069}">
      <dgm:prSet/>
      <dgm:spPr/>
      <dgm:t>
        <a:bodyPr/>
        <a:lstStyle/>
        <a:p>
          <a:endParaRPr lang="en-US"/>
        </a:p>
      </dgm:t>
    </dgm:pt>
    <dgm:pt modelId="{3F18FAB7-EB21-4C49-9EAD-EA618E46B7FD}" type="sibTrans" cxnId="{87F7D3AA-7329-4316-A1A5-567E1CB5A069}">
      <dgm:prSet/>
      <dgm:spPr/>
      <dgm:t>
        <a:bodyPr/>
        <a:lstStyle/>
        <a:p>
          <a:endParaRPr lang="en-US"/>
        </a:p>
      </dgm:t>
    </dgm:pt>
    <dgm:pt modelId="{E51E44E8-C570-4CF8-A51B-AAAA73E95D11}">
      <dgm:prSet custT="1"/>
      <dgm:spPr/>
      <dgm:t>
        <a:bodyPr/>
        <a:lstStyle/>
        <a:p>
          <a:r>
            <a:rPr lang="vi-VN" sz="2800" dirty="0"/>
            <a:t>Freeboard.io </a:t>
          </a:r>
          <a:r>
            <a:rPr lang="vi-VN" sz="2800" dirty="0" err="1"/>
            <a:t>lấy</a:t>
          </a:r>
          <a:r>
            <a:rPr lang="vi-VN" sz="2800" dirty="0"/>
            <a:t> </a:t>
          </a:r>
          <a:r>
            <a:rPr lang="vi-VN" sz="2800" dirty="0" err="1"/>
            <a:t>dữ</a:t>
          </a:r>
          <a:r>
            <a:rPr lang="vi-VN" sz="2800" dirty="0"/>
            <a:t> </a:t>
          </a:r>
          <a:r>
            <a:rPr lang="vi-VN" sz="2800" dirty="0" err="1"/>
            <a:t>liệu</a:t>
          </a:r>
          <a:r>
            <a:rPr lang="vi-VN" sz="2800" dirty="0"/>
            <a:t> Dweet.io </a:t>
          </a:r>
          <a:r>
            <a:rPr lang="vi-VN" sz="2800" dirty="0" err="1"/>
            <a:t>và</a:t>
          </a:r>
          <a:r>
            <a:rPr lang="vi-VN" sz="2800" dirty="0"/>
            <a:t> </a:t>
          </a:r>
          <a:r>
            <a:rPr lang="vi-VN" sz="2800" dirty="0" err="1"/>
            <a:t>trực</a:t>
          </a:r>
          <a:r>
            <a:rPr lang="vi-VN" sz="2800" dirty="0"/>
            <a:t> quan </a:t>
          </a:r>
          <a:r>
            <a:rPr lang="vi-VN" sz="2800" dirty="0" err="1"/>
            <a:t>hóa</a:t>
          </a:r>
          <a:r>
            <a:rPr lang="vi-VN" sz="2800" dirty="0"/>
            <a:t> </a:t>
          </a:r>
          <a:r>
            <a:rPr lang="vi-VN" sz="2800" dirty="0" err="1"/>
            <a:t>thành</a:t>
          </a:r>
          <a:r>
            <a:rPr lang="vi-VN" sz="2800" dirty="0"/>
            <a:t> giao </a:t>
          </a:r>
          <a:r>
            <a:rPr lang="vi-VN" sz="2800" dirty="0" err="1"/>
            <a:t>diện</a:t>
          </a:r>
          <a:r>
            <a:rPr lang="vi-VN" sz="3300" dirty="0"/>
            <a:t>.</a:t>
          </a:r>
          <a:endParaRPr lang="en-US" sz="3300" dirty="0"/>
        </a:p>
      </dgm:t>
    </dgm:pt>
    <dgm:pt modelId="{89A01540-F249-460C-B9AA-C818CD21864D}" type="parTrans" cxnId="{1A3D92D8-3841-4002-9692-297AEF76EBA1}">
      <dgm:prSet/>
      <dgm:spPr/>
      <dgm:t>
        <a:bodyPr/>
        <a:lstStyle/>
        <a:p>
          <a:endParaRPr lang="en-US"/>
        </a:p>
      </dgm:t>
    </dgm:pt>
    <dgm:pt modelId="{689CA05C-6B50-432D-AEC7-E07A7994B1AE}" type="sibTrans" cxnId="{1A3D92D8-3841-4002-9692-297AEF76EBA1}">
      <dgm:prSet/>
      <dgm:spPr/>
      <dgm:t>
        <a:bodyPr/>
        <a:lstStyle/>
        <a:p>
          <a:endParaRPr lang="en-US"/>
        </a:p>
      </dgm:t>
    </dgm:pt>
    <dgm:pt modelId="{953E6F5E-096C-47AB-A4DA-29E2B15318AF}" type="pres">
      <dgm:prSet presAssocID="{734DF7FD-E3E3-464E-9418-5B98267D7FE0}" presName="vert0" presStyleCnt="0">
        <dgm:presLayoutVars>
          <dgm:dir/>
          <dgm:animOne val="branch"/>
          <dgm:animLvl val="lvl"/>
        </dgm:presLayoutVars>
      </dgm:prSet>
      <dgm:spPr/>
    </dgm:pt>
    <dgm:pt modelId="{1B916EF9-C528-474E-8C75-C3BF22B07DB8}" type="pres">
      <dgm:prSet presAssocID="{58FFC5A1-C5CC-494A-A847-434779196661}" presName="thickLine" presStyleLbl="alignNode1" presStyleIdx="0" presStyleCnt="1"/>
      <dgm:spPr/>
    </dgm:pt>
    <dgm:pt modelId="{9CF1E099-D879-4BD7-939E-F63D918BF1B5}" type="pres">
      <dgm:prSet presAssocID="{58FFC5A1-C5CC-494A-A847-434779196661}" presName="horz1" presStyleCnt="0"/>
      <dgm:spPr/>
    </dgm:pt>
    <dgm:pt modelId="{79635358-124D-443F-BB71-1C6C74FD2E27}" type="pres">
      <dgm:prSet presAssocID="{58FFC5A1-C5CC-494A-A847-434779196661}" presName="tx1" presStyleLbl="revTx" presStyleIdx="0" presStyleCnt="4"/>
      <dgm:spPr/>
    </dgm:pt>
    <dgm:pt modelId="{AB9663EF-0F7A-4DAC-81BC-B043A38CB9D2}" type="pres">
      <dgm:prSet presAssocID="{58FFC5A1-C5CC-494A-A847-434779196661}" presName="vert1" presStyleCnt="0"/>
      <dgm:spPr/>
    </dgm:pt>
    <dgm:pt modelId="{709845C9-3511-4A06-9ABD-6EF44535DDC2}" type="pres">
      <dgm:prSet presAssocID="{7DB3815E-5217-4086-85FF-24917E798E17}" presName="vertSpace2a" presStyleCnt="0"/>
      <dgm:spPr/>
    </dgm:pt>
    <dgm:pt modelId="{84E54DE6-A74E-4F33-A5CD-0595DC4E42C7}" type="pres">
      <dgm:prSet presAssocID="{7DB3815E-5217-4086-85FF-24917E798E17}" presName="horz2" presStyleCnt="0"/>
      <dgm:spPr/>
    </dgm:pt>
    <dgm:pt modelId="{B8071A6C-4E81-494B-A1FC-CEE963886B2E}" type="pres">
      <dgm:prSet presAssocID="{7DB3815E-5217-4086-85FF-24917E798E17}" presName="horzSpace2" presStyleCnt="0"/>
      <dgm:spPr/>
    </dgm:pt>
    <dgm:pt modelId="{D94D6706-E5F2-4568-8C35-848C65A4087A}" type="pres">
      <dgm:prSet presAssocID="{7DB3815E-5217-4086-85FF-24917E798E17}" presName="tx2" presStyleLbl="revTx" presStyleIdx="1" presStyleCnt="4"/>
      <dgm:spPr/>
    </dgm:pt>
    <dgm:pt modelId="{A240A5B6-EA8C-4DA8-A9F5-8DB75A7E9F04}" type="pres">
      <dgm:prSet presAssocID="{7DB3815E-5217-4086-85FF-24917E798E17}" presName="vert2" presStyleCnt="0"/>
      <dgm:spPr/>
    </dgm:pt>
    <dgm:pt modelId="{35AE82F9-D584-4898-8AC1-32F37D2033BF}" type="pres">
      <dgm:prSet presAssocID="{7DB3815E-5217-4086-85FF-24917E798E17}" presName="thinLine2b" presStyleLbl="callout" presStyleIdx="0" presStyleCnt="3"/>
      <dgm:spPr/>
    </dgm:pt>
    <dgm:pt modelId="{631CA6FC-728F-45FD-8209-EF05CD5B315B}" type="pres">
      <dgm:prSet presAssocID="{7DB3815E-5217-4086-85FF-24917E798E17}" presName="vertSpace2b" presStyleCnt="0"/>
      <dgm:spPr/>
    </dgm:pt>
    <dgm:pt modelId="{0B6A1E77-3124-4A99-94CB-8590ECDC4833}" type="pres">
      <dgm:prSet presAssocID="{75CEE0AE-6748-4533-9ECC-199258663EEF}" presName="horz2" presStyleCnt="0"/>
      <dgm:spPr/>
    </dgm:pt>
    <dgm:pt modelId="{7B0E6D70-31E0-438B-8996-F9A8FAE9A0AA}" type="pres">
      <dgm:prSet presAssocID="{75CEE0AE-6748-4533-9ECC-199258663EEF}" presName="horzSpace2" presStyleCnt="0"/>
      <dgm:spPr/>
    </dgm:pt>
    <dgm:pt modelId="{51EBC6C1-FBE4-4CDC-A51B-A21937DBB666}" type="pres">
      <dgm:prSet presAssocID="{75CEE0AE-6748-4533-9ECC-199258663EEF}" presName="tx2" presStyleLbl="revTx" presStyleIdx="2" presStyleCnt="4"/>
      <dgm:spPr/>
    </dgm:pt>
    <dgm:pt modelId="{9D9FD905-62C8-456E-9E80-9AEE4C6E3FEC}" type="pres">
      <dgm:prSet presAssocID="{75CEE0AE-6748-4533-9ECC-199258663EEF}" presName="vert2" presStyleCnt="0"/>
      <dgm:spPr/>
    </dgm:pt>
    <dgm:pt modelId="{55C26BAF-A876-462F-AFF8-126C0493865A}" type="pres">
      <dgm:prSet presAssocID="{75CEE0AE-6748-4533-9ECC-199258663EEF}" presName="thinLine2b" presStyleLbl="callout" presStyleIdx="1" presStyleCnt="3"/>
      <dgm:spPr/>
    </dgm:pt>
    <dgm:pt modelId="{5A697968-1193-4335-9218-4014F0E24B0D}" type="pres">
      <dgm:prSet presAssocID="{75CEE0AE-6748-4533-9ECC-199258663EEF}" presName="vertSpace2b" presStyleCnt="0"/>
      <dgm:spPr/>
    </dgm:pt>
    <dgm:pt modelId="{D050DFE0-8AC8-402D-95FF-064C5CD6EDF3}" type="pres">
      <dgm:prSet presAssocID="{E51E44E8-C570-4CF8-A51B-AAAA73E95D11}" presName="horz2" presStyleCnt="0"/>
      <dgm:spPr/>
    </dgm:pt>
    <dgm:pt modelId="{F824E4A1-98EE-42A5-A5B9-DD41476B3DB5}" type="pres">
      <dgm:prSet presAssocID="{E51E44E8-C570-4CF8-A51B-AAAA73E95D11}" presName="horzSpace2" presStyleCnt="0"/>
      <dgm:spPr/>
    </dgm:pt>
    <dgm:pt modelId="{E60C6B05-960A-4D29-A100-110E74200009}" type="pres">
      <dgm:prSet presAssocID="{E51E44E8-C570-4CF8-A51B-AAAA73E95D11}" presName="tx2" presStyleLbl="revTx" presStyleIdx="3" presStyleCnt="4"/>
      <dgm:spPr/>
    </dgm:pt>
    <dgm:pt modelId="{84238B47-408C-496B-AABA-BDC210E23991}" type="pres">
      <dgm:prSet presAssocID="{E51E44E8-C570-4CF8-A51B-AAAA73E95D11}" presName="vert2" presStyleCnt="0"/>
      <dgm:spPr/>
    </dgm:pt>
    <dgm:pt modelId="{D1459F4F-7E87-4E85-AE28-391809A2D297}" type="pres">
      <dgm:prSet presAssocID="{E51E44E8-C570-4CF8-A51B-AAAA73E95D11}" presName="thinLine2b" presStyleLbl="callout" presStyleIdx="2" presStyleCnt="3"/>
      <dgm:spPr/>
    </dgm:pt>
    <dgm:pt modelId="{45C82E4B-1575-470B-B7AC-F19D990F7215}" type="pres">
      <dgm:prSet presAssocID="{E51E44E8-C570-4CF8-A51B-AAAA73E95D11}" presName="vertSpace2b" presStyleCnt="0"/>
      <dgm:spPr/>
    </dgm:pt>
  </dgm:ptLst>
  <dgm:cxnLst>
    <dgm:cxn modelId="{A68D1532-467A-4E19-9CCA-FDD080D02222}" type="presOf" srcId="{75CEE0AE-6748-4533-9ECC-199258663EEF}" destId="{51EBC6C1-FBE4-4CDC-A51B-A21937DBB666}" srcOrd="0" destOrd="0" presId="urn:microsoft.com/office/officeart/2008/layout/LinedList"/>
    <dgm:cxn modelId="{AFA6D74C-F4DA-484C-983E-ED8BD3C5110B}" srcId="{58FFC5A1-C5CC-494A-A847-434779196661}" destId="{7DB3815E-5217-4086-85FF-24917E798E17}" srcOrd="0" destOrd="0" parTransId="{18A61D1C-872B-4451-AF61-692590E08AFE}" sibTransId="{F2285FC3-A587-46F3-8835-0D1C72C46573}"/>
    <dgm:cxn modelId="{0F872658-16B2-4060-9CBA-DFF8EC19FBEE}" type="presOf" srcId="{734DF7FD-E3E3-464E-9418-5B98267D7FE0}" destId="{953E6F5E-096C-47AB-A4DA-29E2B15318AF}" srcOrd="0" destOrd="0" presId="urn:microsoft.com/office/officeart/2008/layout/LinedList"/>
    <dgm:cxn modelId="{8D31188A-4C88-4CA1-B5F6-BACD66ECB6B7}" type="presOf" srcId="{E51E44E8-C570-4CF8-A51B-AAAA73E95D11}" destId="{E60C6B05-960A-4D29-A100-110E74200009}" srcOrd="0" destOrd="0" presId="urn:microsoft.com/office/officeart/2008/layout/LinedList"/>
    <dgm:cxn modelId="{87F7D3AA-7329-4316-A1A5-567E1CB5A069}" srcId="{58FFC5A1-C5CC-494A-A847-434779196661}" destId="{75CEE0AE-6748-4533-9ECC-199258663EEF}" srcOrd="1" destOrd="0" parTransId="{D5CA30F5-81C0-47E5-899D-E2167EC907A5}" sibTransId="{3F18FAB7-EB21-4C49-9EAD-EA618E46B7FD}"/>
    <dgm:cxn modelId="{CCA41FB0-FCDE-4459-80B1-5A67206FE8C1}" type="presOf" srcId="{7DB3815E-5217-4086-85FF-24917E798E17}" destId="{D94D6706-E5F2-4568-8C35-848C65A4087A}" srcOrd="0" destOrd="0" presId="urn:microsoft.com/office/officeart/2008/layout/LinedList"/>
    <dgm:cxn modelId="{3309DCC6-36D8-4038-BC96-3AE331AFB5CC}" srcId="{734DF7FD-E3E3-464E-9418-5B98267D7FE0}" destId="{58FFC5A1-C5CC-494A-A847-434779196661}" srcOrd="0" destOrd="0" parTransId="{70FABD8D-FCFA-4917-8DC0-FF4F0EE7EB05}" sibTransId="{EE1DF92A-44C3-4057-AAD7-3EA215666E99}"/>
    <dgm:cxn modelId="{1A3D92D8-3841-4002-9692-297AEF76EBA1}" srcId="{58FFC5A1-C5CC-494A-A847-434779196661}" destId="{E51E44E8-C570-4CF8-A51B-AAAA73E95D11}" srcOrd="2" destOrd="0" parTransId="{89A01540-F249-460C-B9AA-C818CD21864D}" sibTransId="{689CA05C-6B50-432D-AEC7-E07A7994B1AE}"/>
    <dgm:cxn modelId="{B1E6FDFF-DCAD-4DA1-9D75-FF2F148D606F}" type="presOf" srcId="{58FFC5A1-C5CC-494A-A847-434779196661}" destId="{79635358-124D-443F-BB71-1C6C74FD2E27}" srcOrd="0" destOrd="0" presId="urn:microsoft.com/office/officeart/2008/layout/LinedList"/>
    <dgm:cxn modelId="{4C8DD580-C287-4C6D-A3E3-D5FD791A3C9F}" type="presParOf" srcId="{953E6F5E-096C-47AB-A4DA-29E2B15318AF}" destId="{1B916EF9-C528-474E-8C75-C3BF22B07DB8}" srcOrd="0" destOrd="0" presId="urn:microsoft.com/office/officeart/2008/layout/LinedList"/>
    <dgm:cxn modelId="{4968A5DE-4A73-4557-AFF9-53D7E8DE8524}" type="presParOf" srcId="{953E6F5E-096C-47AB-A4DA-29E2B15318AF}" destId="{9CF1E099-D879-4BD7-939E-F63D918BF1B5}" srcOrd="1" destOrd="0" presId="urn:microsoft.com/office/officeart/2008/layout/LinedList"/>
    <dgm:cxn modelId="{72119E57-03B2-4ED1-B4DA-46BF2CD118DA}" type="presParOf" srcId="{9CF1E099-D879-4BD7-939E-F63D918BF1B5}" destId="{79635358-124D-443F-BB71-1C6C74FD2E27}" srcOrd="0" destOrd="0" presId="urn:microsoft.com/office/officeart/2008/layout/LinedList"/>
    <dgm:cxn modelId="{19449991-F87D-4229-B3F9-BDEDAE0EF124}" type="presParOf" srcId="{9CF1E099-D879-4BD7-939E-F63D918BF1B5}" destId="{AB9663EF-0F7A-4DAC-81BC-B043A38CB9D2}" srcOrd="1" destOrd="0" presId="urn:microsoft.com/office/officeart/2008/layout/LinedList"/>
    <dgm:cxn modelId="{7B15080E-2BB3-43C9-B845-B5FDA41C2FD2}" type="presParOf" srcId="{AB9663EF-0F7A-4DAC-81BC-B043A38CB9D2}" destId="{709845C9-3511-4A06-9ABD-6EF44535DDC2}" srcOrd="0" destOrd="0" presId="urn:microsoft.com/office/officeart/2008/layout/LinedList"/>
    <dgm:cxn modelId="{2C675C62-EC85-4358-A2B1-64F53240F788}" type="presParOf" srcId="{AB9663EF-0F7A-4DAC-81BC-B043A38CB9D2}" destId="{84E54DE6-A74E-4F33-A5CD-0595DC4E42C7}" srcOrd="1" destOrd="0" presId="urn:microsoft.com/office/officeart/2008/layout/LinedList"/>
    <dgm:cxn modelId="{F298D880-228C-4746-9E88-46D5881228C1}" type="presParOf" srcId="{84E54DE6-A74E-4F33-A5CD-0595DC4E42C7}" destId="{B8071A6C-4E81-494B-A1FC-CEE963886B2E}" srcOrd="0" destOrd="0" presId="urn:microsoft.com/office/officeart/2008/layout/LinedList"/>
    <dgm:cxn modelId="{6181FFE7-B9BB-4A45-9CA2-057884F93671}" type="presParOf" srcId="{84E54DE6-A74E-4F33-A5CD-0595DC4E42C7}" destId="{D94D6706-E5F2-4568-8C35-848C65A4087A}" srcOrd="1" destOrd="0" presId="urn:microsoft.com/office/officeart/2008/layout/LinedList"/>
    <dgm:cxn modelId="{461F8C09-0534-4531-A583-966A52CA0A23}" type="presParOf" srcId="{84E54DE6-A74E-4F33-A5CD-0595DC4E42C7}" destId="{A240A5B6-EA8C-4DA8-A9F5-8DB75A7E9F04}" srcOrd="2" destOrd="0" presId="urn:microsoft.com/office/officeart/2008/layout/LinedList"/>
    <dgm:cxn modelId="{A087DABC-3628-48DB-B31E-945AB5973528}" type="presParOf" srcId="{AB9663EF-0F7A-4DAC-81BC-B043A38CB9D2}" destId="{35AE82F9-D584-4898-8AC1-32F37D2033BF}" srcOrd="2" destOrd="0" presId="urn:microsoft.com/office/officeart/2008/layout/LinedList"/>
    <dgm:cxn modelId="{7BF6792A-387F-45A2-95C9-FACC999D5996}" type="presParOf" srcId="{AB9663EF-0F7A-4DAC-81BC-B043A38CB9D2}" destId="{631CA6FC-728F-45FD-8209-EF05CD5B315B}" srcOrd="3" destOrd="0" presId="urn:microsoft.com/office/officeart/2008/layout/LinedList"/>
    <dgm:cxn modelId="{1AC91906-AF24-4FF7-998F-785E10B3F18F}" type="presParOf" srcId="{AB9663EF-0F7A-4DAC-81BC-B043A38CB9D2}" destId="{0B6A1E77-3124-4A99-94CB-8590ECDC4833}" srcOrd="4" destOrd="0" presId="urn:microsoft.com/office/officeart/2008/layout/LinedList"/>
    <dgm:cxn modelId="{A466AD3F-CBFC-42EA-B460-00CF65790752}" type="presParOf" srcId="{0B6A1E77-3124-4A99-94CB-8590ECDC4833}" destId="{7B0E6D70-31E0-438B-8996-F9A8FAE9A0AA}" srcOrd="0" destOrd="0" presId="urn:microsoft.com/office/officeart/2008/layout/LinedList"/>
    <dgm:cxn modelId="{91229177-479B-482E-994A-B48569D93578}" type="presParOf" srcId="{0B6A1E77-3124-4A99-94CB-8590ECDC4833}" destId="{51EBC6C1-FBE4-4CDC-A51B-A21937DBB666}" srcOrd="1" destOrd="0" presId="urn:microsoft.com/office/officeart/2008/layout/LinedList"/>
    <dgm:cxn modelId="{1D8FE864-26F5-481E-BBD7-DAF35B70E813}" type="presParOf" srcId="{0B6A1E77-3124-4A99-94CB-8590ECDC4833}" destId="{9D9FD905-62C8-456E-9E80-9AEE4C6E3FEC}" srcOrd="2" destOrd="0" presId="urn:microsoft.com/office/officeart/2008/layout/LinedList"/>
    <dgm:cxn modelId="{DF3A8159-4325-4843-BD46-72BD2D801E07}" type="presParOf" srcId="{AB9663EF-0F7A-4DAC-81BC-B043A38CB9D2}" destId="{55C26BAF-A876-462F-AFF8-126C0493865A}" srcOrd="5" destOrd="0" presId="urn:microsoft.com/office/officeart/2008/layout/LinedList"/>
    <dgm:cxn modelId="{947B74DE-DA0D-457A-804C-A044A0BC0F99}" type="presParOf" srcId="{AB9663EF-0F7A-4DAC-81BC-B043A38CB9D2}" destId="{5A697968-1193-4335-9218-4014F0E24B0D}" srcOrd="6" destOrd="0" presId="urn:microsoft.com/office/officeart/2008/layout/LinedList"/>
    <dgm:cxn modelId="{C00142D3-3BB1-4251-98FE-EB0C3237FBA3}" type="presParOf" srcId="{AB9663EF-0F7A-4DAC-81BC-B043A38CB9D2}" destId="{D050DFE0-8AC8-402D-95FF-064C5CD6EDF3}" srcOrd="7" destOrd="0" presId="urn:microsoft.com/office/officeart/2008/layout/LinedList"/>
    <dgm:cxn modelId="{839AA686-289D-4387-89F9-48A8EB1A3FBA}" type="presParOf" srcId="{D050DFE0-8AC8-402D-95FF-064C5CD6EDF3}" destId="{F824E4A1-98EE-42A5-A5B9-DD41476B3DB5}" srcOrd="0" destOrd="0" presId="urn:microsoft.com/office/officeart/2008/layout/LinedList"/>
    <dgm:cxn modelId="{80E58542-F936-4210-931E-BCD005DA7294}" type="presParOf" srcId="{D050DFE0-8AC8-402D-95FF-064C5CD6EDF3}" destId="{E60C6B05-960A-4D29-A100-110E74200009}" srcOrd="1" destOrd="0" presId="urn:microsoft.com/office/officeart/2008/layout/LinedList"/>
    <dgm:cxn modelId="{0A637B8F-F96C-4DAE-BE9C-B71AFD46A441}" type="presParOf" srcId="{D050DFE0-8AC8-402D-95FF-064C5CD6EDF3}" destId="{84238B47-408C-496B-AABA-BDC210E23991}" srcOrd="2" destOrd="0" presId="urn:microsoft.com/office/officeart/2008/layout/LinedList"/>
    <dgm:cxn modelId="{D177C425-DB2F-4590-9172-AD49A7978900}" type="presParOf" srcId="{AB9663EF-0F7A-4DAC-81BC-B043A38CB9D2}" destId="{D1459F4F-7E87-4E85-AE28-391809A2D297}" srcOrd="8" destOrd="0" presId="urn:microsoft.com/office/officeart/2008/layout/LinedList"/>
    <dgm:cxn modelId="{883A3A2E-0399-4D60-A8C0-A01221971028}" type="presParOf" srcId="{AB9663EF-0F7A-4DAC-81BC-B043A38CB9D2}" destId="{45C82E4B-1575-470B-B7AC-F19D990F7215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DC3878-6EC2-49DD-ADFA-8403AF93AB4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3E213C-8D75-4783-9F1C-30094EA3D3F2}">
      <dgm:prSet/>
      <dgm:spPr/>
      <dgm:t>
        <a:bodyPr/>
        <a:lstStyle/>
        <a:p>
          <a:pPr>
            <a:buFont typeface="Wingdings" panose="05000000000000000000" pitchFamily="2" charset="2"/>
            <a:buChar char=""/>
          </a:pPr>
          <a:r>
            <a:rPr lang="en-US" b="1" u="sng"/>
            <a:t>Cấu hình board </a:t>
          </a:r>
          <a:endParaRPr lang="en-US"/>
        </a:p>
      </dgm:t>
    </dgm:pt>
    <dgm:pt modelId="{0F4AA278-3C12-449C-B0C3-1FA99CB5B97D}" type="parTrans" cxnId="{B4ADCC28-E3F5-41E9-A5AC-7FE19133DE83}">
      <dgm:prSet/>
      <dgm:spPr/>
      <dgm:t>
        <a:bodyPr/>
        <a:lstStyle/>
        <a:p>
          <a:endParaRPr lang="en-US"/>
        </a:p>
      </dgm:t>
    </dgm:pt>
    <dgm:pt modelId="{CA19EC8F-38C0-49AD-82DF-E01533E8C66F}" type="sibTrans" cxnId="{B4ADCC28-E3F5-41E9-A5AC-7FE19133DE83}">
      <dgm:prSet/>
      <dgm:spPr/>
      <dgm:t>
        <a:bodyPr/>
        <a:lstStyle/>
        <a:p>
          <a:endParaRPr lang="en-US"/>
        </a:p>
      </dgm:t>
    </dgm:pt>
    <dgm:pt modelId="{53D8A42D-A318-4C3B-ACB0-E4F41811055F}">
      <dgm:prSet/>
      <dgm:spPr/>
      <dgm:t>
        <a:bodyPr/>
        <a:lstStyle/>
        <a:p>
          <a:pPr>
            <a:buFont typeface="Wingdings" panose="05000000000000000000" pitchFamily="2" charset="2"/>
            <a:buChar char=""/>
          </a:pPr>
          <a:r>
            <a:rPr lang="en-US" b="1"/>
            <a:t>Kết nối chip vào wifi cục bộ:</a:t>
          </a:r>
          <a:endParaRPr lang="en-US"/>
        </a:p>
      </dgm:t>
    </dgm:pt>
    <dgm:pt modelId="{4416CF3E-055C-4DFA-BE61-5EE0931C78C1}" type="parTrans" cxnId="{A1590DFA-BF91-4215-94DC-B38D4F02F8A9}">
      <dgm:prSet/>
      <dgm:spPr/>
      <dgm:t>
        <a:bodyPr/>
        <a:lstStyle/>
        <a:p>
          <a:endParaRPr lang="en-US"/>
        </a:p>
      </dgm:t>
    </dgm:pt>
    <dgm:pt modelId="{AC376879-569C-47C5-A7D5-92E256AB4475}" type="sibTrans" cxnId="{A1590DFA-BF91-4215-94DC-B38D4F02F8A9}">
      <dgm:prSet/>
      <dgm:spPr/>
      <dgm:t>
        <a:bodyPr/>
        <a:lstStyle/>
        <a:p>
          <a:endParaRPr lang="en-US"/>
        </a:p>
      </dgm:t>
    </dgm:pt>
    <dgm:pt modelId="{D36568C4-F501-4E5D-A1DF-7F585EE30749}">
      <dgm:prSet/>
      <dgm:spPr/>
      <dgm:t>
        <a:bodyPr/>
        <a:lstStyle/>
        <a:p>
          <a:pPr>
            <a:buFont typeface="Wingdings" panose="05000000000000000000" pitchFamily="2" charset="2"/>
            <a:buChar char=""/>
          </a:pPr>
          <a:r>
            <a:rPr lang="en-US" b="1"/>
            <a:t>Truyền dữ liệu lên Dweet</a:t>
          </a:r>
          <a:endParaRPr lang="en-US"/>
        </a:p>
      </dgm:t>
    </dgm:pt>
    <dgm:pt modelId="{CC67BA06-2544-4573-9A9F-12E310C2D099}" type="parTrans" cxnId="{A1C83497-A050-49CF-96EA-2778C9668017}">
      <dgm:prSet/>
      <dgm:spPr/>
      <dgm:t>
        <a:bodyPr/>
        <a:lstStyle/>
        <a:p>
          <a:endParaRPr lang="en-US"/>
        </a:p>
      </dgm:t>
    </dgm:pt>
    <dgm:pt modelId="{30E195ED-FA56-4B55-A677-8BBA59FC1617}" type="sibTrans" cxnId="{A1C83497-A050-49CF-96EA-2778C9668017}">
      <dgm:prSet/>
      <dgm:spPr/>
      <dgm:t>
        <a:bodyPr/>
        <a:lstStyle/>
        <a:p>
          <a:endParaRPr lang="en-US"/>
        </a:p>
      </dgm:t>
    </dgm:pt>
    <dgm:pt modelId="{FFFC4BE2-8512-4173-A7DC-44839E8F8D83}">
      <dgm:prSet/>
      <dgm:spPr/>
      <dgm:t>
        <a:bodyPr/>
        <a:lstStyle/>
        <a:p>
          <a:r>
            <a:rPr lang="en-US" b="1" i="1"/>
            <a:t>Tạo giao diện hiển thị trên Freeboard</a:t>
          </a:r>
          <a:endParaRPr lang="en-US"/>
        </a:p>
      </dgm:t>
    </dgm:pt>
    <dgm:pt modelId="{B5275C9A-39F9-4667-9C1C-F4ADDF624363}" type="parTrans" cxnId="{33A0B851-4AED-4DDF-A09A-DA763F4115BC}">
      <dgm:prSet/>
      <dgm:spPr/>
      <dgm:t>
        <a:bodyPr/>
        <a:lstStyle/>
        <a:p>
          <a:endParaRPr lang="en-US"/>
        </a:p>
      </dgm:t>
    </dgm:pt>
    <dgm:pt modelId="{AD2CB0F0-44A6-46A7-9BD2-D2D6474F5694}" type="sibTrans" cxnId="{33A0B851-4AED-4DDF-A09A-DA763F4115BC}">
      <dgm:prSet/>
      <dgm:spPr/>
      <dgm:t>
        <a:bodyPr/>
        <a:lstStyle/>
        <a:p>
          <a:endParaRPr lang="en-US"/>
        </a:p>
      </dgm:t>
    </dgm:pt>
    <dgm:pt modelId="{C82C6608-C9F7-4832-B96B-42E4593791C4}" type="pres">
      <dgm:prSet presAssocID="{87DC3878-6EC2-49DD-ADFA-8403AF93AB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81F958-FCBF-41BA-BFC7-E16963593ADB}" type="pres">
      <dgm:prSet presAssocID="{C23E213C-8D75-4783-9F1C-30094EA3D3F2}" presName="hierRoot1" presStyleCnt="0"/>
      <dgm:spPr/>
    </dgm:pt>
    <dgm:pt modelId="{500E4E36-CD50-48A0-A162-4C8EE0CD5450}" type="pres">
      <dgm:prSet presAssocID="{C23E213C-8D75-4783-9F1C-30094EA3D3F2}" presName="composite" presStyleCnt="0"/>
      <dgm:spPr/>
    </dgm:pt>
    <dgm:pt modelId="{AEBBD795-DA51-4B9D-871F-95BD8E938558}" type="pres">
      <dgm:prSet presAssocID="{C23E213C-8D75-4783-9F1C-30094EA3D3F2}" presName="background" presStyleLbl="node0" presStyleIdx="0" presStyleCnt="4"/>
      <dgm:spPr/>
    </dgm:pt>
    <dgm:pt modelId="{CB932F54-2C0E-4A92-B541-8073AE2B38D4}" type="pres">
      <dgm:prSet presAssocID="{C23E213C-8D75-4783-9F1C-30094EA3D3F2}" presName="text" presStyleLbl="fgAcc0" presStyleIdx="0" presStyleCnt="4">
        <dgm:presLayoutVars>
          <dgm:chPref val="3"/>
        </dgm:presLayoutVars>
      </dgm:prSet>
      <dgm:spPr/>
    </dgm:pt>
    <dgm:pt modelId="{F719F739-0257-4080-BAB2-8AC49342C422}" type="pres">
      <dgm:prSet presAssocID="{C23E213C-8D75-4783-9F1C-30094EA3D3F2}" presName="hierChild2" presStyleCnt="0"/>
      <dgm:spPr/>
    </dgm:pt>
    <dgm:pt modelId="{1F3185FB-E421-476E-8593-0A572FDE5365}" type="pres">
      <dgm:prSet presAssocID="{53D8A42D-A318-4C3B-ACB0-E4F41811055F}" presName="hierRoot1" presStyleCnt="0"/>
      <dgm:spPr/>
    </dgm:pt>
    <dgm:pt modelId="{BEBF4E42-350A-43C7-A916-C3622B32BA8D}" type="pres">
      <dgm:prSet presAssocID="{53D8A42D-A318-4C3B-ACB0-E4F41811055F}" presName="composite" presStyleCnt="0"/>
      <dgm:spPr/>
    </dgm:pt>
    <dgm:pt modelId="{4E7CDB3D-CDDE-40E6-9D50-F5D90A78D238}" type="pres">
      <dgm:prSet presAssocID="{53D8A42D-A318-4C3B-ACB0-E4F41811055F}" presName="background" presStyleLbl="node0" presStyleIdx="1" presStyleCnt="4"/>
      <dgm:spPr/>
    </dgm:pt>
    <dgm:pt modelId="{6872AE27-13AA-43DC-A2D6-2EC12CA7176A}" type="pres">
      <dgm:prSet presAssocID="{53D8A42D-A318-4C3B-ACB0-E4F41811055F}" presName="text" presStyleLbl="fgAcc0" presStyleIdx="1" presStyleCnt="4">
        <dgm:presLayoutVars>
          <dgm:chPref val="3"/>
        </dgm:presLayoutVars>
      </dgm:prSet>
      <dgm:spPr/>
    </dgm:pt>
    <dgm:pt modelId="{2135F05D-6E28-4AA1-89AB-7CE8ADB5C195}" type="pres">
      <dgm:prSet presAssocID="{53D8A42D-A318-4C3B-ACB0-E4F41811055F}" presName="hierChild2" presStyleCnt="0"/>
      <dgm:spPr/>
    </dgm:pt>
    <dgm:pt modelId="{3FCC554F-CD88-4168-BBAE-8EE6866DD7E1}" type="pres">
      <dgm:prSet presAssocID="{D36568C4-F501-4E5D-A1DF-7F585EE30749}" presName="hierRoot1" presStyleCnt="0"/>
      <dgm:spPr/>
    </dgm:pt>
    <dgm:pt modelId="{77110A7E-0ABA-4AA8-9C38-58A855A85F5C}" type="pres">
      <dgm:prSet presAssocID="{D36568C4-F501-4E5D-A1DF-7F585EE30749}" presName="composite" presStyleCnt="0"/>
      <dgm:spPr/>
    </dgm:pt>
    <dgm:pt modelId="{F6360B69-2AF9-4395-9DEC-37B7961C3BB7}" type="pres">
      <dgm:prSet presAssocID="{D36568C4-F501-4E5D-A1DF-7F585EE30749}" presName="background" presStyleLbl="node0" presStyleIdx="2" presStyleCnt="4"/>
      <dgm:spPr/>
    </dgm:pt>
    <dgm:pt modelId="{F13EFB30-EF88-4A20-81F7-1D28B5EBB47E}" type="pres">
      <dgm:prSet presAssocID="{D36568C4-F501-4E5D-A1DF-7F585EE30749}" presName="text" presStyleLbl="fgAcc0" presStyleIdx="2" presStyleCnt="4">
        <dgm:presLayoutVars>
          <dgm:chPref val="3"/>
        </dgm:presLayoutVars>
      </dgm:prSet>
      <dgm:spPr/>
    </dgm:pt>
    <dgm:pt modelId="{7E15D90B-63F4-46C3-B566-F7A7B584D9A8}" type="pres">
      <dgm:prSet presAssocID="{D36568C4-F501-4E5D-A1DF-7F585EE30749}" presName="hierChild2" presStyleCnt="0"/>
      <dgm:spPr/>
    </dgm:pt>
    <dgm:pt modelId="{F15BCE2F-0BCF-46D2-A313-EC76D4D1AE1A}" type="pres">
      <dgm:prSet presAssocID="{FFFC4BE2-8512-4173-A7DC-44839E8F8D83}" presName="hierRoot1" presStyleCnt="0"/>
      <dgm:spPr/>
    </dgm:pt>
    <dgm:pt modelId="{45C0309C-8C2F-4A77-ABF7-B18C006C28FD}" type="pres">
      <dgm:prSet presAssocID="{FFFC4BE2-8512-4173-A7DC-44839E8F8D83}" presName="composite" presStyleCnt="0"/>
      <dgm:spPr/>
    </dgm:pt>
    <dgm:pt modelId="{58EDBD7E-3E75-42B3-B0EE-2C8169F5B319}" type="pres">
      <dgm:prSet presAssocID="{FFFC4BE2-8512-4173-A7DC-44839E8F8D83}" presName="background" presStyleLbl="node0" presStyleIdx="3" presStyleCnt="4"/>
      <dgm:spPr/>
    </dgm:pt>
    <dgm:pt modelId="{E44C9C73-D69B-4BB4-B58D-3F581281BA01}" type="pres">
      <dgm:prSet presAssocID="{FFFC4BE2-8512-4173-A7DC-44839E8F8D83}" presName="text" presStyleLbl="fgAcc0" presStyleIdx="3" presStyleCnt="4">
        <dgm:presLayoutVars>
          <dgm:chPref val="3"/>
        </dgm:presLayoutVars>
      </dgm:prSet>
      <dgm:spPr/>
    </dgm:pt>
    <dgm:pt modelId="{3ABADAE4-39F7-4675-ADB9-9124D17D8D34}" type="pres">
      <dgm:prSet presAssocID="{FFFC4BE2-8512-4173-A7DC-44839E8F8D83}" presName="hierChild2" presStyleCnt="0"/>
      <dgm:spPr/>
    </dgm:pt>
  </dgm:ptLst>
  <dgm:cxnLst>
    <dgm:cxn modelId="{B4ADCC28-E3F5-41E9-A5AC-7FE19133DE83}" srcId="{87DC3878-6EC2-49DD-ADFA-8403AF93AB4D}" destId="{C23E213C-8D75-4783-9F1C-30094EA3D3F2}" srcOrd="0" destOrd="0" parTransId="{0F4AA278-3C12-449C-B0C3-1FA99CB5B97D}" sibTransId="{CA19EC8F-38C0-49AD-82DF-E01533E8C66F}"/>
    <dgm:cxn modelId="{33A0B851-4AED-4DDF-A09A-DA763F4115BC}" srcId="{87DC3878-6EC2-49DD-ADFA-8403AF93AB4D}" destId="{FFFC4BE2-8512-4173-A7DC-44839E8F8D83}" srcOrd="3" destOrd="0" parTransId="{B5275C9A-39F9-4667-9C1C-F4ADDF624363}" sibTransId="{AD2CB0F0-44A6-46A7-9BD2-D2D6474F5694}"/>
    <dgm:cxn modelId="{43DD758F-469C-43DC-8D06-09DBFA579EBF}" type="presOf" srcId="{FFFC4BE2-8512-4173-A7DC-44839E8F8D83}" destId="{E44C9C73-D69B-4BB4-B58D-3F581281BA01}" srcOrd="0" destOrd="0" presId="urn:microsoft.com/office/officeart/2005/8/layout/hierarchy1"/>
    <dgm:cxn modelId="{A1C83497-A050-49CF-96EA-2778C9668017}" srcId="{87DC3878-6EC2-49DD-ADFA-8403AF93AB4D}" destId="{D36568C4-F501-4E5D-A1DF-7F585EE30749}" srcOrd="2" destOrd="0" parTransId="{CC67BA06-2544-4573-9A9F-12E310C2D099}" sibTransId="{30E195ED-FA56-4B55-A677-8BBA59FC1617}"/>
    <dgm:cxn modelId="{94A3789B-B42E-4C34-AED0-12EA804FA0A1}" type="presOf" srcId="{D36568C4-F501-4E5D-A1DF-7F585EE30749}" destId="{F13EFB30-EF88-4A20-81F7-1D28B5EBB47E}" srcOrd="0" destOrd="0" presId="urn:microsoft.com/office/officeart/2005/8/layout/hierarchy1"/>
    <dgm:cxn modelId="{1E04C7B8-8482-4D5A-A6F1-B60868D1969E}" type="presOf" srcId="{C23E213C-8D75-4783-9F1C-30094EA3D3F2}" destId="{CB932F54-2C0E-4A92-B541-8073AE2B38D4}" srcOrd="0" destOrd="0" presId="urn:microsoft.com/office/officeart/2005/8/layout/hierarchy1"/>
    <dgm:cxn modelId="{9A63CBD5-522E-4E62-ACE1-EFC4296ED6D6}" type="presOf" srcId="{87DC3878-6EC2-49DD-ADFA-8403AF93AB4D}" destId="{C82C6608-C9F7-4832-B96B-42E4593791C4}" srcOrd="0" destOrd="0" presId="urn:microsoft.com/office/officeart/2005/8/layout/hierarchy1"/>
    <dgm:cxn modelId="{7DF815E7-3BA4-4CC7-B445-2CAA1892526B}" type="presOf" srcId="{53D8A42D-A318-4C3B-ACB0-E4F41811055F}" destId="{6872AE27-13AA-43DC-A2D6-2EC12CA7176A}" srcOrd="0" destOrd="0" presId="urn:microsoft.com/office/officeart/2005/8/layout/hierarchy1"/>
    <dgm:cxn modelId="{A1590DFA-BF91-4215-94DC-B38D4F02F8A9}" srcId="{87DC3878-6EC2-49DD-ADFA-8403AF93AB4D}" destId="{53D8A42D-A318-4C3B-ACB0-E4F41811055F}" srcOrd="1" destOrd="0" parTransId="{4416CF3E-055C-4DFA-BE61-5EE0931C78C1}" sibTransId="{AC376879-569C-47C5-A7D5-92E256AB4475}"/>
    <dgm:cxn modelId="{C13A3340-F44E-4D2D-9059-841B1C72C8E4}" type="presParOf" srcId="{C82C6608-C9F7-4832-B96B-42E4593791C4}" destId="{0181F958-FCBF-41BA-BFC7-E16963593ADB}" srcOrd="0" destOrd="0" presId="urn:microsoft.com/office/officeart/2005/8/layout/hierarchy1"/>
    <dgm:cxn modelId="{5956C58E-2065-45AA-868E-1BCC61C7707F}" type="presParOf" srcId="{0181F958-FCBF-41BA-BFC7-E16963593ADB}" destId="{500E4E36-CD50-48A0-A162-4C8EE0CD5450}" srcOrd="0" destOrd="0" presId="urn:microsoft.com/office/officeart/2005/8/layout/hierarchy1"/>
    <dgm:cxn modelId="{FD0D8DCF-C86E-420F-B0B1-25D9B903868A}" type="presParOf" srcId="{500E4E36-CD50-48A0-A162-4C8EE0CD5450}" destId="{AEBBD795-DA51-4B9D-871F-95BD8E938558}" srcOrd="0" destOrd="0" presId="urn:microsoft.com/office/officeart/2005/8/layout/hierarchy1"/>
    <dgm:cxn modelId="{33468ED4-8325-49E7-9634-499DC93D8631}" type="presParOf" srcId="{500E4E36-CD50-48A0-A162-4C8EE0CD5450}" destId="{CB932F54-2C0E-4A92-B541-8073AE2B38D4}" srcOrd="1" destOrd="0" presId="urn:microsoft.com/office/officeart/2005/8/layout/hierarchy1"/>
    <dgm:cxn modelId="{F985125D-5A98-46AA-A293-A3062254105F}" type="presParOf" srcId="{0181F958-FCBF-41BA-BFC7-E16963593ADB}" destId="{F719F739-0257-4080-BAB2-8AC49342C422}" srcOrd="1" destOrd="0" presId="urn:microsoft.com/office/officeart/2005/8/layout/hierarchy1"/>
    <dgm:cxn modelId="{A1369FBC-7847-4741-90FB-A638AF3205B4}" type="presParOf" srcId="{C82C6608-C9F7-4832-B96B-42E4593791C4}" destId="{1F3185FB-E421-476E-8593-0A572FDE5365}" srcOrd="1" destOrd="0" presId="urn:microsoft.com/office/officeart/2005/8/layout/hierarchy1"/>
    <dgm:cxn modelId="{0D022AEE-9D51-4BA4-A43F-78DF7A21680D}" type="presParOf" srcId="{1F3185FB-E421-476E-8593-0A572FDE5365}" destId="{BEBF4E42-350A-43C7-A916-C3622B32BA8D}" srcOrd="0" destOrd="0" presId="urn:microsoft.com/office/officeart/2005/8/layout/hierarchy1"/>
    <dgm:cxn modelId="{335B075E-0F09-4E39-9783-256B16D9132E}" type="presParOf" srcId="{BEBF4E42-350A-43C7-A916-C3622B32BA8D}" destId="{4E7CDB3D-CDDE-40E6-9D50-F5D90A78D238}" srcOrd="0" destOrd="0" presId="urn:microsoft.com/office/officeart/2005/8/layout/hierarchy1"/>
    <dgm:cxn modelId="{348A0A50-D969-49D7-B054-AC92E19218F7}" type="presParOf" srcId="{BEBF4E42-350A-43C7-A916-C3622B32BA8D}" destId="{6872AE27-13AA-43DC-A2D6-2EC12CA7176A}" srcOrd="1" destOrd="0" presId="urn:microsoft.com/office/officeart/2005/8/layout/hierarchy1"/>
    <dgm:cxn modelId="{33AF44E5-DDD9-4F5F-A921-CD9A25142818}" type="presParOf" srcId="{1F3185FB-E421-476E-8593-0A572FDE5365}" destId="{2135F05D-6E28-4AA1-89AB-7CE8ADB5C195}" srcOrd="1" destOrd="0" presId="urn:microsoft.com/office/officeart/2005/8/layout/hierarchy1"/>
    <dgm:cxn modelId="{2BF1A1CB-8D84-49DF-9808-3F2455620015}" type="presParOf" srcId="{C82C6608-C9F7-4832-B96B-42E4593791C4}" destId="{3FCC554F-CD88-4168-BBAE-8EE6866DD7E1}" srcOrd="2" destOrd="0" presId="urn:microsoft.com/office/officeart/2005/8/layout/hierarchy1"/>
    <dgm:cxn modelId="{B0987AC4-B9F6-47D6-8BAD-DA5FE2E01C59}" type="presParOf" srcId="{3FCC554F-CD88-4168-BBAE-8EE6866DD7E1}" destId="{77110A7E-0ABA-4AA8-9C38-58A855A85F5C}" srcOrd="0" destOrd="0" presId="urn:microsoft.com/office/officeart/2005/8/layout/hierarchy1"/>
    <dgm:cxn modelId="{F27B6158-B42E-47C8-9101-51B7ED8BD5DF}" type="presParOf" srcId="{77110A7E-0ABA-4AA8-9C38-58A855A85F5C}" destId="{F6360B69-2AF9-4395-9DEC-37B7961C3BB7}" srcOrd="0" destOrd="0" presId="urn:microsoft.com/office/officeart/2005/8/layout/hierarchy1"/>
    <dgm:cxn modelId="{2B6DA298-619F-4299-B238-AA0224BF0D1B}" type="presParOf" srcId="{77110A7E-0ABA-4AA8-9C38-58A855A85F5C}" destId="{F13EFB30-EF88-4A20-81F7-1D28B5EBB47E}" srcOrd="1" destOrd="0" presId="urn:microsoft.com/office/officeart/2005/8/layout/hierarchy1"/>
    <dgm:cxn modelId="{48AC0B99-FB37-4099-970B-4B3AA40EE9CD}" type="presParOf" srcId="{3FCC554F-CD88-4168-BBAE-8EE6866DD7E1}" destId="{7E15D90B-63F4-46C3-B566-F7A7B584D9A8}" srcOrd="1" destOrd="0" presId="urn:microsoft.com/office/officeart/2005/8/layout/hierarchy1"/>
    <dgm:cxn modelId="{4700FD22-923D-4799-A9D7-FBA3CB68AA01}" type="presParOf" srcId="{C82C6608-C9F7-4832-B96B-42E4593791C4}" destId="{F15BCE2F-0BCF-46D2-A313-EC76D4D1AE1A}" srcOrd="3" destOrd="0" presId="urn:microsoft.com/office/officeart/2005/8/layout/hierarchy1"/>
    <dgm:cxn modelId="{0F955B7C-A912-4607-9C98-19A865F3F4F3}" type="presParOf" srcId="{F15BCE2F-0BCF-46D2-A313-EC76D4D1AE1A}" destId="{45C0309C-8C2F-4A77-ABF7-B18C006C28FD}" srcOrd="0" destOrd="0" presId="urn:microsoft.com/office/officeart/2005/8/layout/hierarchy1"/>
    <dgm:cxn modelId="{24C08DC6-73D4-43E9-988E-A55D5413CC99}" type="presParOf" srcId="{45C0309C-8C2F-4A77-ABF7-B18C006C28FD}" destId="{58EDBD7E-3E75-42B3-B0EE-2C8169F5B319}" srcOrd="0" destOrd="0" presId="urn:microsoft.com/office/officeart/2005/8/layout/hierarchy1"/>
    <dgm:cxn modelId="{B6D2240B-51C9-42D7-B7D4-9EA65A205DE0}" type="presParOf" srcId="{45C0309C-8C2F-4A77-ABF7-B18C006C28FD}" destId="{E44C9C73-D69B-4BB4-B58D-3F581281BA01}" srcOrd="1" destOrd="0" presId="urn:microsoft.com/office/officeart/2005/8/layout/hierarchy1"/>
    <dgm:cxn modelId="{50A09CE0-B7F8-4BDB-97EB-193E6D0494BD}" type="presParOf" srcId="{F15BCE2F-0BCF-46D2-A313-EC76D4D1AE1A}" destId="{3ABADAE4-39F7-4675-ADB9-9124D17D8D3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16EF9-C528-474E-8C75-C3BF22B07DB8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35358-124D-443F-BB71-1C6C74FD2E27}">
      <dsp:nvSpPr>
        <dsp:cNvPr id="0" name=""/>
        <dsp:cNvSpPr/>
      </dsp:nvSpPr>
      <dsp:spPr>
        <a:xfrm>
          <a:off x="0" y="0"/>
          <a:ext cx="1298575" cy="510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Nền</a:t>
          </a:r>
          <a:r>
            <a:rPr lang="en-US" sz="4200" kern="1200" dirty="0"/>
            <a:t> </a:t>
          </a:r>
          <a:r>
            <a:rPr lang="en-US" sz="4200" kern="1200" dirty="0" err="1"/>
            <a:t>tảng</a:t>
          </a:r>
          <a:r>
            <a:rPr lang="en-US" sz="4200" kern="1200" dirty="0"/>
            <a:t> </a:t>
          </a:r>
          <a:r>
            <a:rPr lang="en-US" sz="4200" kern="1200" dirty="0" err="1"/>
            <a:t>đám</a:t>
          </a:r>
          <a:r>
            <a:rPr lang="en-US" sz="4200" kern="1200" dirty="0"/>
            <a:t> </a:t>
          </a:r>
          <a:r>
            <a:rPr lang="en-US" sz="4200" kern="1200" dirty="0" err="1"/>
            <a:t>mây</a:t>
          </a:r>
          <a:endParaRPr lang="en-US" sz="4200" kern="1200" dirty="0"/>
        </a:p>
      </dsp:txBody>
      <dsp:txXfrm>
        <a:off x="0" y="0"/>
        <a:ext cx="1298575" cy="5105400"/>
      </dsp:txXfrm>
    </dsp:sp>
    <dsp:sp modelId="{D94D6706-E5F2-4568-8C35-848C65A4087A}">
      <dsp:nvSpPr>
        <dsp:cNvPr id="0" name=""/>
        <dsp:cNvSpPr/>
      </dsp:nvSpPr>
      <dsp:spPr>
        <a:xfrm>
          <a:off x="1395968" y="79771"/>
          <a:ext cx="5096906" cy="159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1" kern="1200" dirty="0" err="1"/>
            <a:t>Chức</a:t>
          </a:r>
          <a:r>
            <a:rPr lang="en-US" sz="3300" b="1" i="1" kern="1200" dirty="0"/>
            <a:t> </a:t>
          </a:r>
          <a:r>
            <a:rPr lang="en-US" sz="3300" b="1" i="1" kern="1200" dirty="0" err="1"/>
            <a:t>năng</a:t>
          </a:r>
          <a:r>
            <a:rPr lang="en-US" sz="3300" b="1" i="1" kern="1200" dirty="0"/>
            <a:t>: </a:t>
          </a:r>
          <a:r>
            <a:rPr lang="vi-VN" sz="2800" kern="1200" dirty="0"/>
            <a:t>Lưu </a:t>
          </a:r>
          <a:r>
            <a:rPr lang="vi-VN" sz="2800" kern="1200" dirty="0" err="1"/>
            <a:t>trữ</a:t>
          </a:r>
          <a:r>
            <a:rPr lang="vi-VN" sz="2800" kern="1200" dirty="0"/>
            <a:t>, xem </a:t>
          </a:r>
          <a:r>
            <a:rPr lang="vi-VN" sz="2800" kern="1200" dirty="0" err="1"/>
            <a:t>và</a:t>
          </a:r>
          <a:r>
            <a:rPr lang="vi-VN" sz="2800" kern="1200" dirty="0"/>
            <a:t> đăng quy </a:t>
          </a:r>
          <a:r>
            <a:rPr lang="vi-VN" sz="2800" kern="1200" dirty="0" err="1"/>
            <a:t>trình</a:t>
          </a:r>
          <a:r>
            <a:rPr lang="vi-VN" sz="2800" kern="1200" dirty="0"/>
            <a:t> </a:t>
          </a:r>
          <a:r>
            <a:rPr lang="vi-VN" sz="2800" kern="1200" dirty="0" err="1"/>
            <a:t>dữ</a:t>
          </a:r>
          <a:r>
            <a:rPr lang="vi-VN" sz="2800" kern="1200" dirty="0"/>
            <a:t> </a:t>
          </a:r>
          <a:r>
            <a:rPr lang="vi-VN" sz="2800" kern="1200" dirty="0" err="1"/>
            <a:t>liệu</a:t>
          </a:r>
          <a:r>
            <a:rPr lang="vi-VN" sz="3300" kern="1200" dirty="0"/>
            <a:t>.</a:t>
          </a:r>
          <a:endParaRPr lang="en-US" sz="3300" kern="1200" dirty="0"/>
        </a:p>
      </dsp:txBody>
      <dsp:txXfrm>
        <a:off x="1395968" y="79771"/>
        <a:ext cx="5096906" cy="1595437"/>
      </dsp:txXfrm>
    </dsp:sp>
    <dsp:sp modelId="{35AE82F9-D584-4898-8AC1-32F37D2033BF}">
      <dsp:nvSpPr>
        <dsp:cNvPr id="0" name=""/>
        <dsp:cNvSpPr/>
      </dsp:nvSpPr>
      <dsp:spPr>
        <a:xfrm>
          <a:off x="1298574" y="1675209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BC6C1-FBE4-4CDC-A51B-A21937DBB666}">
      <dsp:nvSpPr>
        <dsp:cNvPr id="0" name=""/>
        <dsp:cNvSpPr/>
      </dsp:nvSpPr>
      <dsp:spPr>
        <a:xfrm>
          <a:off x="1395968" y="1754981"/>
          <a:ext cx="5096906" cy="159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/>
            <a:t>Dweet.io cung </a:t>
          </a:r>
          <a:r>
            <a:rPr lang="vi-VN" sz="2800" kern="1200" dirty="0" err="1"/>
            <a:t>cấp</a:t>
          </a:r>
          <a:r>
            <a:rPr lang="vi-VN" sz="2800" kern="1200" dirty="0"/>
            <a:t> API </a:t>
          </a:r>
          <a:r>
            <a:rPr lang="vi-VN" sz="2800" kern="1200" dirty="0" err="1"/>
            <a:t>mà</a:t>
          </a:r>
          <a:r>
            <a:rPr lang="vi-VN" sz="2800" kern="1200" dirty="0"/>
            <a:t> </a:t>
          </a:r>
          <a:r>
            <a:rPr lang="vi-VN" sz="2800" kern="1200" dirty="0" err="1"/>
            <a:t>bạn</a:t>
          </a:r>
          <a:r>
            <a:rPr lang="vi-VN" sz="2800" kern="1200" dirty="0"/>
            <a:t> </a:t>
          </a:r>
          <a:r>
            <a:rPr lang="vi-VN" sz="2800" kern="1200" dirty="0" err="1"/>
            <a:t>có</a:t>
          </a:r>
          <a:r>
            <a:rPr lang="vi-VN" sz="2800" kern="1200" dirty="0"/>
            <a:t> </a:t>
          </a:r>
          <a:r>
            <a:rPr lang="vi-VN" sz="2800" kern="1200" dirty="0" err="1"/>
            <a:t>thể</a:t>
          </a:r>
          <a:r>
            <a:rPr lang="vi-VN" sz="2800" kern="1200" dirty="0"/>
            <a:t> </a:t>
          </a:r>
          <a:r>
            <a:rPr lang="vi-VN" sz="2800" kern="1200" dirty="0" err="1"/>
            <a:t>gửi</a:t>
          </a:r>
          <a:r>
            <a:rPr lang="vi-VN" sz="2800" kern="1200" dirty="0"/>
            <a:t> </a:t>
          </a:r>
          <a:r>
            <a:rPr lang="vi-VN" sz="2800" kern="1200" dirty="0" err="1"/>
            <a:t>dữ</a:t>
          </a:r>
          <a:r>
            <a:rPr lang="vi-VN" sz="2800" kern="1200" dirty="0"/>
            <a:t> </a:t>
          </a:r>
          <a:r>
            <a:rPr lang="vi-VN" sz="2800" kern="1200" dirty="0" err="1"/>
            <a:t>liệu</a:t>
          </a:r>
          <a:r>
            <a:rPr lang="vi-VN" sz="2800" kern="1200" dirty="0"/>
            <a:t> </a:t>
          </a:r>
          <a:r>
            <a:rPr lang="vi-VN" sz="2800" kern="1200" dirty="0" err="1"/>
            <a:t>đến</a:t>
          </a:r>
          <a:r>
            <a:rPr lang="vi-VN" sz="2800" kern="1200" dirty="0"/>
            <a:t>.</a:t>
          </a:r>
          <a:endParaRPr lang="en-US" sz="2800" kern="1200" dirty="0"/>
        </a:p>
      </dsp:txBody>
      <dsp:txXfrm>
        <a:off x="1395968" y="1754981"/>
        <a:ext cx="5096906" cy="1595437"/>
      </dsp:txXfrm>
    </dsp:sp>
    <dsp:sp modelId="{55C26BAF-A876-462F-AFF8-126C0493865A}">
      <dsp:nvSpPr>
        <dsp:cNvPr id="0" name=""/>
        <dsp:cNvSpPr/>
      </dsp:nvSpPr>
      <dsp:spPr>
        <a:xfrm>
          <a:off x="1298574" y="3350418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C6B05-960A-4D29-A100-110E74200009}">
      <dsp:nvSpPr>
        <dsp:cNvPr id="0" name=""/>
        <dsp:cNvSpPr/>
      </dsp:nvSpPr>
      <dsp:spPr>
        <a:xfrm>
          <a:off x="1395968" y="3430190"/>
          <a:ext cx="5096906" cy="159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/>
            <a:t>Freeboard.io </a:t>
          </a:r>
          <a:r>
            <a:rPr lang="vi-VN" sz="2800" kern="1200" dirty="0" err="1"/>
            <a:t>lấy</a:t>
          </a:r>
          <a:r>
            <a:rPr lang="vi-VN" sz="2800" kern="1200" dirty="0"/>
            <a:t> </a:t>
          </a:r>
          <a:r>
            <a:rPr lang="vi-VN" sz="2800" kern="1200" dirty="0" err="1"/>
            <a:t>dữ</a:t>
          </a:r>
          <a:r>
            <a:rPr lang="vi-VN" sz="2800" kern="1200" dirty="0"/>
            <a:t> </a:t>
          </a:r>
          <a:r>
            <a:rPr lang="vi-VN" sz="2800" kern="1200" dirty="0" err="1"/>
            <a:t>liệu</a:t>
          </a:r>
          <a:r>
            <a:rPr lang="vi-VN" sz="2800" kern="1200" dirty="0"/>
            <a:t> Dweet.io </a:t>
          </a:r>
          <a:r>
            <a:rPr lang="vi-VN" sz="2800" kern="1200" dirty="0" err="1"/>
            <a:t>và</a:t>
          </a:r>
          <a:r>
            <a:rPr lang="vi-VN" sz="2800" kern="1200" dirty="0"/>
            <a:t> </a:t>
          </a:r>
          <a:r>
            <a:rPr lang="vi-VN" sz="2800" kern="1200" dirty="0" err="1"/>
            <a:t>trực</a:t>
          </a:r>
          <a:r>
            <a:rPr lang="vi-VN" sz="2800" kern="1200" dirty="0"/>
            <a:t> quan </a:t>
          </a:r>
          <a:r>
            <a:rPr lang="vi-VN" sz="2800" kern="1200" dirty="0" err="1"/>
            <a:t>hóa</a:t>
          </a:r>
          <a:r>
            <a:rPr lang="vi-VN" sz="2800" kern="1200" dirty="0"/>
            <a:t> </a:t>
          </a:r>
          <a:r>
            <a:rPr lang="vi-VN" sz="2800" kern="1200" dirty="0" err="1"/>
            <a:t>thành</a:t>
          </a:r>
          <a:r>
            <a:rPr lang="vi-VN" sz="2800" kern="1200" dirty="0"/>
            <a:t> giao </a:t>
          </a:r>
          <a:r>
            <a:rPr lang="vi-VN" sz="2800" kern="1200" dirty="0" err="1"/>
            <a:t>diện</a:t>
          </a:r>
          <a:r>
            <a:rPr lang="vi-VN" sz="3300" kern="1200" dirty="0"/>
            <a:t>.</a:t>
          </a:r>
          <a:endParaRPr lang="en-US" sz="3300" kern="1200" dirty="0"/>
        </a:p>
      </dsp:txBody>
      <dsp:txXfrm>
        <a:off x="1395968" y="3430190"/>
        <a:ext cx="5096906" cy="1595437"/>
      </dsp:txXfrm>
    </dsp:sp>
    <dsp:sp modelId="{D1459F4F-7E87-4E85-AE28-391809A2D297}">
      <dsp:nvSpPr>
        <dsp:cNvPr id="0" name=""/>
        <dsp:cNvSpPr/>
      </dsp:nvSpPr>
      <dsp:spPr>
        <a:xfrm>
          <a:off x="1298574" y="5025628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BD795-DA51-4B9D-871F-95BD8E938558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32F54-2C0E-4A92-B541-8073AE2B38D4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600" b="1" u="sng" kern="1200"/>
            <a:t>Cấu hình board </a:t>
          </a:r>
          <a:endParaRPr lang="en-US" sz="2600" kern="1200"/>
        </a:p>
      </dsp:txBody>
      <dsp:txXfrm>
        <a:off x="284635" y="1070626"/>
        <a:ext cx="2090204" cy="1297804"/>
      </dsp:txXfrm>
    </dsp:sp>
    <dsp:sp modelId="{4E7CDB3D-CDDE-40E6-9D50-F5D90A78D238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2AE27-13AA-43DC-A2D6-2EC12CA7176A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600" b="1" kern="1200"/>
            <a:t>Kết nối chip vào wifi cục bộ:</a:t>
          </a:r>
          <a:endParaRPr lang="en-US" sz="2600" kern="1200"/>
        </a:p>
      </dsp:txBody>
      <dsp:txXfrm>
        <a:off x="2938029" y="1070626"/>
        <a:ext cx="2090204" cy="1297804"/>
      </dsp:txXfrm>
    </dsp:sp>
    <dsp:sp modelId="{F6360B69-2AF9-4395-9DEC-37B7961C3BB7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EFB30-EF88-4A20-81F7-1D28B5EBB47E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600" b="1" kern="1200"/>
            <a:t>Truyền dữ liệu lên Dweet</a:t>
          </a:r>
          <a:endParaRPr lang="en-US" sz="2600" kern="1200"/>
        </a:p>
      </dsp:txBody>
      <dsp:txXfrm>
        <a:off x="5591423" y="1070626"/>
        <a:ext cx="2090204" cy="1297804"/>
      </dsp:txXfrm>
    </dsp:sp>
    <dsp:sp modelId="{58EDBD7E-3E75-42B3-B0EE-2C8169F5B319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C9C73-D69B-4BB4-B58D-3F581281BA01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/>
            <a:t>Tạo giao diện hiển thị trên Freeboard</a:t>
          </a:r>
          <a:endParaRPr lang="en-US" sz="2600" kern="1200"/>
        </a:p>
      </dsp:txBody>
      <dsp:txXfrm>
        <a:off x="8244817" y="1070626"/>
        <a:ext cx="2090204" cy="1297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F38AE-5D54-4424-AB86-CF3BF1E839F3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AE584-45B3-46F5-A35E-48BE6657401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273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84D40-CE91-4B08-AE5E-849305B5DB75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511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Đối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với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mạng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sử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dụng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hỗn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hợp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: -75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dB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đến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-80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dB</a:t>
            </a:r>
            <a:endParaRPr lang="vi-VN" b="0" i="0" dirty="0">
              <a:solidFill>
                <a:srgbClr val="383838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Đối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với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mạng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dựa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trên phiên: (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Chẳng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hạn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như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hội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nghị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truyền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hình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gọi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qua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Wi-Fi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quản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lý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khoảng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không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quảng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cáo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v.v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.) -60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dB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đến</a:t>
            </a:r>
            <a:r>
              <a:rPr lang="vi-VN" b="0" i="0" dirty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 -65 </a:t>
            </a:r>
            <a:r>
              <a:rPr lang="vi-VN" b="0" i="0" dirty="0" err="1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dB</a:t>
            </a:r>
            <a:endParaRPr lang="vi-VN" b="0" i="0" dirty="0">
              <a:solidFill>
                <a:srgbClr val="383838"/>
              </a:solidFill>
              <a:effectLst/>
              <a:latin typeface="Open Sans" panose="020B0606030504020204" pitchFamily="34" charset="0"/>
            </a:endParaRP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E584-45B3-46F5-A35E-48BE66574014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464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thể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cơ,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bôi trơn,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acqui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Arduino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Bus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Mitsubishi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xpander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2019.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như sau: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SparkFun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OBD II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OBD II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serial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Arduino MKR 1000;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Bus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OBD II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Từ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Lcd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cloud dashboard. 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DE0CFC-FED5-4EA4-84FE-103B57B9A641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73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thể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cơ,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bôi trơn,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acqui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Arduino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Bus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Mitsubishi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xpander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2019.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như sau: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SparkFun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OBD II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OBD II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serial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Arduino MKR 1000;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Bus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OBD II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Từ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Lcd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cloud dashboard. 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DE0CFC-FED5-4EA4-84FE-103B57B9A641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82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DE0CFC-FED5-4EA4-84FE-103B57B9A641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827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DE0CFC-FED5-4EA4-84FE-103B57B9A641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672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9C56E2-B027-4AE4-BDB0-9EC3D593F115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044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9C56E2-B027-4AE4-BDB0-9EC3D593F115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73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CAN 2.0A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CAN 2.0B (E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temded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CAN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theo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rời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rạc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CAN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khung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Start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Frame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Field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SOF)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ưu tiên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Arbitration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Field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ưu tiên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Arbitration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Field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Field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tra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Redundancy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Field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CRC)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E584-45B3-46F5-A35E-48BE66574014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2151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tùy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DLC ở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khiển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1 -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theo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(03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06).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Xe,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02 cho yêu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01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0D theo sau), trong khi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03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41, 0D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32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tuân theo.</a:t>
            </a:r>
            <a:b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2 -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yêu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nằm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01-0A.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câu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lời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thay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tức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41, 42 - 4A).</a:t>
            </a:r>
            <a:b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3 - PID: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tồn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danh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PID OBD2 tiêu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trong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01, PID 0C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cơ.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Đây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HEX,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phân DEC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khi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công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PID.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(sau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không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E584-45B3-46F5-A35E-48BE66574014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960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tùy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DLC ở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khiển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1 -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theo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(03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06).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Xe,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02 cho yêu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01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0D theo sau), trong khi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03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41, 0D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32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tuân theo.</a:t>
            </a:r>
            <a:b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2 -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yêu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nằm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01-0A.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câu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lời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thay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(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tức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41, 42 - 4A).</a:t>
            </a:r>
            <a:b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3 - PID: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tồn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danh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PID OBD2 tiêu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trong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01, PID 0C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cơ.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Đây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HEX,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phân DEC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khi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công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PID.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Byte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(sau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không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E584-45B3-46F5-A35E-48BE66574014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5513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9C56E2-B027-4AE4-BDB0-9EC3D593F115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04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E584-45B3-46F5-A35E-48BE66574014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943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Ưu </a:t>
            </a:r>
            <a:r>
              <a:rPr lang="vi-VN" dirty="0" err="1"/>
              <a:t>điểm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Arduino</a:t>
            </a:r>
            <a:r>
              <a:rPr lang="vi-VN" dirty="0"/>
              <a:t> MKR so </a:t>
            </a:r>
            <a:r>
              <a:rPr lang="vi-VN" dirty="0" err="1"/>
              <a:t>với</a:t>
            </a:r>
            <a:r>
              <a:rPr lang="vi-VN" dirty="0"/>
              <a:t> UNO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truy </a:t>
            </a:r>
            <a:r>
              <a:rPr lang="vi-VN" dirty="0" err="1"/>
              <a:t>cập</a:t>
            </a:r>
            <a:r>
              <a:rPr lang="vi-VN" dirty="0"/>
              <a:t> </a:t>
            </a:r>
            <a:r>
              <a:rPr lang="vi-VN" dirty="0" err="1"/>
              <a:t>Internet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nó</a:t>
            </a:r>
            <a:r>
              <a:rPr lang="vi-VN" dirty="0"/>
              <a:t>. </a:t>
            </a:r>
            <a:r>
              <a:rPr lang="vi-VN" dirty="0" err="1"/>
              <a:t>Nhắm</a:t>
            </a:r>
            <a:r>
              <a:rPr lang="vi-VN" dirty="0"/>
              <a:t> </a:t>
            </a:r>
            <a:r>
              <a:rPr lang="vi-VN" dirty="0" err="1"/>
              <a:t>mục</a:t>
            </a:r>
            <a:r>
              <a:rPr lang="vi-VN" dirty="0"/>
              <a:t> tiêu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IoT</a:t>
            </a:r>
            <a:r>
              <a:rPr lang="vi-VN" dirty="0"/>
              <a:t>, </a:t>
            </a:r>
            <a:r>
              <a:rPr lang="vi-VN" dirty="0" err="1"/>
              <a:t>Arduino</a:t>
            </a:r>
            <a:r>
              <a:rPr lang="vi-VN" dirty="0"/>
              <a:t> MKR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cho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ngành</a:t>
            </a:r>
            <a:r>
              <a:rPr lang="vi-VN" dirty="0"/>
              <a:t> công </a:t>
            </a:r>
            <a:r>
              <a:rPr lang="vi-VN" dirty="0" err="1"/>
              <a:t>nghiệp</a:t>
            </a:r>
            <a:r>
              <a:rPr lang="vi-VN" dirty="0"/>
              <a:t> thông minh </a:t>
            </a:r>
            <a:r>
              <a:rPr lang="vi-VN" dirty="0" err="1"/>
              <a:t>và</a:t>
            </a:r>
            <a:r>
              <a:rPr lang="vi-VN" dirty="0"/>
              <a:t> liên </a:t>
            </a:r>
            <a:r>
              <a:rPr lang="vi-VN" dirty="0" err="1"/>
              <a:t>kết</a:t>
            </a:r>
            <a:r>
              <a:rPr lang="vi-VN" dirty="0"/>
              <a:t> hơn.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E584-45B3-46F5-A35E-48BE66574014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952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Ưu </a:t>
            </a:r>
            <a:r>
              <a:rPr lang="vi-VN" dirty="0" err="1"/>
              <a:t>điểm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Arduino</a:t>
            </a:r>
            <a:r>
              <a:rPr lang="vi-VN" dirty="0"/>
              <a:t> MKR so </a:t>
            </a:r>
            <a:r>
              <a:rPr lang="vi-VN" dirty="0" err="1"/>
              <a:t>với</a:t>
            </a:r>
            <a:r>
              <a:rPr lang="vi-VN" dirty="0"/>
              <a:t> UNO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truy </a:t>
            </a:r>
            <a:r>
              <a:rPr lang="vi-VN" dirty="0" err="1"/>
              <a:t>cập</a:t>
            </a:r>
            <a:r>
              <a:rPr lang="vi-VN" dirty="0"/>
              <a:t> </a:t>
            </a:r>
            <a:r>
              <a:rPr lang="vi-VN" dirty="0" err="1"/>
              <a:t>Internet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nó</a:t>
            </a:r>
            <a:r>
              <a:rPr lang="vi-VN" dirty="0"/>
              <a:t>. </a:t>
            </a:r>
            <a:r>
              <a:rPr lang="vi-VN" dirty="0" err="1"/>
              <a:t>Nhắm</a:t>
            </a:r>
            <a:r>
              <a:rPr lang="vi-VN" dirty="0"/>
              <a:t> </a:t>
            </a:r>
            <a:r>
              <a:rPr lang="vi-VN" dirty="0" err="1"/>
              <a:t>mục</a:t>
            </a:r>
            <a:r>
              <a:rPr lang="vi-VN" dirty="0"/>
              <a:t> tiêu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IoT</a:t>
            </a:r>
            <a:r>
              <a:rPr lang="vi-VN" dirty="0"/>
              <a:t>, </a:t>
            </a:r>
            <a:r>
              <a:rPr lang="vi-VN" dirty="0" err="1"/>
              <a:t>Arduino</a:t>
            </a:r>
            <a:r>
              <a:rPr lang="vi-VN" dirty="0"/>
              <a:t> MKR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cho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ngành</a:t>
            </a:r>
            <a:r>
              <a:rPr lang="vi-VN" dirty="0"/>
              <a:t> công </a:t>
            </a:r>
            <a:r>
              <a:rPr lang="vi-VN" dirty="0" err="1"/>
              <a:t>nghiệp</a:t>
            </a:r>
            <a:r>
              <a:rPr lang="vi-VN" dirty="0"/>
              <a:t> thông minh </a:t>
            </a:r>
            <a:r>
              <a:rPr lang="vi-VN" dirty="0" err="1"/>
              <a:t>và</a:t>
            </a:r>
            <a:r>
              <a:rPr lang="vi-VN" dirty="0"/>
              <a:t> liên </a:t>
            </a:r>
            <a:r>
              <a:rPr lang="vi-VN" dirty="0" err="1"/>
              <a:t>kết</a:t>
            </a:r>
            <a:r>
              <a:rPr lang="vi-VN" dirty="0"/>
              <a:t> hơn.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Kiến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trúc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API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thường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được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giải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thích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dưới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dạng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máy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chủ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và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máy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khách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.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Ứng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dụng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gửi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yêu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cầu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được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gọi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là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máy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khách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,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còn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ứng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dụng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gửi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phản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hồi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được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gọi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là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máy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chủ</a:t>
            </a:r>
            <a:r>
              <a:rPr lang="vi-V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Arial" panose="020B060402020202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E584-45B3-46F5-A35E-48BE66574014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8385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E584-45B3-46F5-A35E-48BE66574014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908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9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18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0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3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1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96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71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63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722C-A6E7-62AD-7047-C23BDE73E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ED178-EA23-A3EF-9FB4-908D2BA04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6C433-1C25-691B-E3E1-2B3C045D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F0327-C268-4569-0765-88E379F2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45E0F-6D7D-6197-DA09-F4287368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60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90A4-5571-4D0A-FF8F-0BAF3514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41D4C-412E-7DBE-B36E-1489E3CAB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EA925-D6F9-5B8D-DECC-A6509747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28875-67F6-1285-A96B-B5EC25BB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0B-A1D0-5C7D-5726-28FC63B1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6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88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1119-1C1D-C986-7B04-B5A7DBA4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D508A-169C-CEB4-151F-8F8E22B82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7B3E7-BCA9-9761-DF21-230AB468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39CDD-344D-85E3-EDDD-252F630E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7CD98-5637-E440-4437-235AE2A3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20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84F4-F055-27C1-CD10-B38F2E17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3863A-B491-E4AA-7E25-63DB963A0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B7164-C1D9-33D1-0AEE-EA83A8C36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998DD-65B9-81BD-BB9A-7FDD6503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BC22F-F923-DA23-7DAC-4EA896D0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2EBF0-D657-734B-2F39-64B9F227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71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97B3-8D61-D34D-F878-08D982D6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E240D-6895-59DC-D5F7-E4E5392DA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2528E-F372-D1B8-261C-5986B7556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A4F54-F3B4-B076-944E-9AC08BABA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83249-5448-F314-F55B-CA8E302D5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7F8B1-5E97-3B5C-CD72-78789091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84C9A-0483-BF57-4450-BF1D06D7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0EEEB2-1C50-D6FC-4923-80C2FC0C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BE52-08AA-05CF-6336-FB34B700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7C6C3-9CFC-D814-3AD8-3F844F14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53519-8685-FD97-7604-CCE2E35E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FEA6C-2C48-EDDC-BB4A-D547FA66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6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2336C-67F2-ED78-824E-6A6AC496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B100D-B77B-30F7-31D2-B26179E7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84BEA-1A12-CB58-22DC-6678E268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881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EEC7-A21A-FDAD-CB2A-567B5EF5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89965-5DFC-9FD5-17C7-79802CA09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7DB37-12E2-DBCA-8140-9F6B4CF00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27509-B3C6-8CD5-8E6F-E4E702443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682F8-7C81-1081-BB90-C9F72A10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38F09-903F-C412-C9B9-C76DA4CB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83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086F-1DF2-0BC9-A12B-18E54795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134D7-7F0B-0F7C-6B79-12B325A94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A92C9-FF3B-0E13-B541-89ED8FCD8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E3422-6D45-9ED7-4715-68E1622A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84CC-9529-EBF9-0822-836CB4ABD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CA6FC-8390-EBF8-95BD-C212791C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0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757E-36C4-468B-BD8C-A106100C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50E62-BC02-B84A-00FD-44D6D36AF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56F6B-04E6-1B21-8DEA-7432A7AC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B33C6-C1EF-F2F3-BCF4-BDF90618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8E7E5-BF72-C912-399F-4C361D8A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296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80DC3-077B-4FBC-0F69-3C023DD58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66957-0C8E-6C56-D156-7FE54FC57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EB5F9-D6B3-F6DB-1DFE-AE5FF809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9A455-3DF5-2283-6DED-493B13DB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8FF99-F9F8-3C8E-A43F-C0CB948A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13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0D19C5-08B5-40DE-A782-FC6296F48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B094DF44-88F8-4517-934D-73FB63B26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6A60483-11D0-4478-B812-3F149BE4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FED8BB-DE73-4594-8274-6AFDEAE4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87AA5C2-5337-49FB-8CBC-C6697216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023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09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36138B2-7CC1-4661-BCE2-5EF168B0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94E7F5-DF1E-4E17-8156-9B47B6A9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F0A1454-1638-4C83-969B-3A7B1722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18FA90-C725-4271-A303-E3EE8A36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0423968-6C73-41DB-9351-D33D3ABE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39048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E09DD83-1156-4022-A728-454A8B6F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32A8CD0-E969-4199-8623-F2BCA78F9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2937BB0-F622-446F-90E7-C58EF769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2E35F68-28B0-4624-9B9E-05994725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4398796-8A13-4362-AC29-128181F8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2186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79B6E0-F364-4B2B-8889-058BC427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53C3794-EAD4-4E63-89AE-B2E88ED4A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E4F059D-0325-457C-A106-A95962012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D86A87C-31A5-4A1C-86F8-5596B103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B1C2D7-405E-4996-9A0F-5076B9C8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4369BC4-DCCD-4074-99F9-95A226DA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69357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9B8A71-5392-483F-86FB-1E3C09AE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FD4EA00-77E7-43DC-BAC9-1D73E631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4861E36-BA29-40C2-A954-6D0CE3B2F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E62DCD77-E77E-4EAA-A1A8-883DFECD0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73B8A54-AFD7-404A-9867-9B83083E4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2C19092A-D340-4800-8F9A-35E667CE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9600B665-A058-4E15-A06B-6CADF4F9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D8936360-49F1-45E6-939E-85A84B0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0303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0695469-10E8-4EB4-B020-E365CC1D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548D772-EFE2-4722-8C39-3337394D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1ECD8B63-2AB2-437D-AFE6-8F0B1B36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DD90B31-89DD-4A01-A4A4-17CC9389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4711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566F36F6-B9B3-4B5D-AB64-0B6857A7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FB36853-5B9B-49D9-A15E-6F1255A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ADD88CB-612B-49BE-98AD-2551C608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36027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98D3CC-6C1B-4DA7-A70A-4AA3CAAC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F7E1277-0A31-4344-AA54-33F14F47E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3D9E6AA-B212-4D8A-A248-6713DB1AC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3861DAD-A321-4EF5-8CC0-CCA35A2B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688B87D-9F5E-4475-93A1-38A800356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357E8D7-5A47-4E06-AFF6-3B3416F7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5251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FB2044-985F-4BF5-B709-2C05846D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97EF175-B901-460C-AD80-8847A7837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64F734E-4D6B-450C-937A-C5E53B94D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1B5619F-AB7B-4F54-92F3-ED1CC2C4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4A88085-9B20-4324-B977-42348AF4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C56A43-7D7C-4F46-89E1-48E09429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2550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BA7B6A-FF26-4D83-96A0-8C5C09F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353390B-5097-465A-9C32-065F8A629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8F20B26-B5E7-4F88-BDFF-BD14A65F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5D8CC8A-009A-4DFC-98C0-41934375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04D2D9-33E5-4AD3-97CA-92DE0F85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7173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8D3DED65-0198-4685-A5D4-70B176CE1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FEDB1E7-C44B-4A5E-8D77-E629C869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06FC246-0683-4133-8287-98F5B962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9A3D5D7-5DB0-4B56-A495-05E1D84F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9FFDCD0-7DD6-4BE2-ACD2-EA59905C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435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831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0D19C5-08B5-40DE-A782-FC6296F48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B094DF44-88F8-4517-934D-73FB63B26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6A60483-11D0-4478-B812-3F149BE4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FED8BB-DE73-4594-8274-6AFDEAE4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87AA5C2-5337-49FB-8CBC-C6697216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45802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36138B2-7CC1-4661-BCE2-5EF168B0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94E7F5-DF1E-4E17-8156-9B47B6A9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F0A1454-1638-4C83-969B-3A7B1722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18FA90-C725-4271-A303-E3EE8A36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0423968-6C73-41DB-9351-D33D3ABE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35938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E09DD83-1156-4022-A728-454A8B6F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32A8CD0-E969-4199-8623-F2BCA78F9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2937BB0-F622-446F-90E7-C58EF769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2E35F68-28B0-4624-9B9E-05994725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4398796-8A13-4362-AC29-128181F8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63307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79B6E0-F364-4B2B-8889-058BC427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53C3794-EAD4-4E63-89AE-B2E88ED4A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E4F059D-0325-457C-A106-A95962012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D86A87C-31A5-4A1C-86F8-5596B103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B1C2D7-405E-4996-9A0F-5076B9C8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4369BC4-DCCD-4074-99F9-95A226DA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58812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9B8A71-5392-483F-86FB-1E3C09AE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FD4EA00-77E7-43DC-BAC9-1D73E631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4861E36-BA29-40C2-A954-6D0CE3B2F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E62DCD77-E77E-4EAA-A1A8-883DFECD0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73B8A54-AFD7-404A-9867-9B83083E4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2C19092A-D340-4800-8F9A-35E667CE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9600B665-A058-4E15-A06B-6CADF4F9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D8936360-49F1-45E6-939E-85A84B0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39260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0695469-10E8-4EB4-B020-E365CC1D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548D772-EFE2-4722-8C39-3337394D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1ECD8B63-2AB2-437D-AFE6-8F0B1B36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DD90B31-89DD-4A01-A4A4-17CC9389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72101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566F36F6-B9B3-4B5D-AB64-0B6857A7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FB36853-5B9B-49D9-A15E-6F1255A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ADD88CB-612B-49BE-98AD-2551C608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87886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98D3CC-6C1B-4DA7-A70A-4AA3CAAC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F7E1277-0A31-4344-AA54-33F14F47E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3D9E6AA-B212-4D8A-A248-6713DB1AC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3861DAD-A321-4EF5-8CC0-CCA35A2B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688B87D-9F5E-4475-93A1-38A800356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357E8D7-5A47-4E06-AFF6-3B3416F7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35872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FB2044-985F-4BF5-B709-2C05846D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97EF175-B901-460C-AD80-8847A7837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64F734E-4D6B-450C-937A-C5E53B94D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1B5619F-AB7B-4F54-92F3-ED1CC2C4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4A88085-9B20-4324-B977-42348AF4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C56A43-7D7C-4F46-89E1-48E09429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19679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BA7B6A-FF26-4D83-96A0-8C5C09F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353390B-5097-465A-9C32-065F8A629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8F20B26-B5E7-4F88-BDFF-BD14A65F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5D8CC8A-009A-4DFC-98C0-41934375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04D2D9-33E5-4AD3-97CA-92DE0F85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268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177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8D3DED65-0198-4685-A5D4-70B176CE1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FEDB1E7-C44B-4A5E-8D77-E629C869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06FC246-0683-4133-8287-98F5B962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9A3D5D7-5DB0-4B56-A495-05E1D84F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9FFDCD0-7DD6-4BE2-ACD2-EA59905C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0125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99B5-9B8C-7A93-5D77-7AD58C8E1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12E3C-EE63-8EC8-0154-347844EF7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41955-3FB6-94FA-E41A-89355DCB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3BE47-EFF8-6A5A-78DC-9BF912E5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AF46-FC2B-05B3-07F3-53AB0595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416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4D05-2B0D-E8D2-A592-041D5976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8D51-A063-6C44-953B-0FEC5D6B0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B3DAE-6B51-B0E9-4BA5-A0309371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C0DFD-C6FD-7E6C-EE00-3DA95A4D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BCA8A-0832-EBA7-2A4F-50D92574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410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A56E-0158-F846-2FA6-C13712FA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2FC52-D1F8-F5A3-A1CC-06614282B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60CD1-4CA9-3579-74E5-FBD69114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E06E-E529-63EE-1BC0-B9F561A7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3CE08-7D43-0170-AA2F-3F24719B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040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9709-3B6D-9F60-E6DD-4D9C9605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0AF1-C5E4-DE11-5028-24804B336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650A-4C6F-70AA-0E2C-22E6861CE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D38B2-722D-FEC6-93CE-DA19DFB3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ED1FF-95CB-144D-8F99-7087D115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1CD4C-1D33-FB70-BFE0-D8442B97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765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6F74-D7BD-9A39-05D3-4639964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0905C-EF31-C247-DA3E-5111E7C0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F602F-D444-23B7-F85B-165C6F2A6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349958-1BE0-813D-8C07-0368F231F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886C7-BB3B-3795-7E8C-CB26C30B1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8D41F9-6A16-A3ED-22EB-0E133927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EDEC8-426A-56CD-2F2E-32609AAA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BC5D4-221A-088B-D6BC-E7827682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48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16DF-0636-FB4D-F765-9DBD2A08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55E9A-D273-2F08-E46F-1065C2E5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B3FCC-8DE7-2821-3A70-1C1F72F4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BBBDE-FD47-38BA-2629-8358C12E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480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67A76-EF5B-57E5-0164-8CA59F534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9A3DC-AE62-7743-BFE4-DFEF32C0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8E13A-87E1-6C3C-AB45-5A9C0197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608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A803-52E2-0A83-844F-2B499CB66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C512A-49ED-5270-4AFE-A37453BE7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6DC43-B6D2-69A8-127C-6145552FC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8E98C-6BD9-C610-182C-8FA8471D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6C4A9-4E3A-B28C-3E32-E12BE955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112F9-ACEC-F2E4-D6B5-884C83C6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388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E494-B25E-9EE8-5932-919EE61A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5F9311-77CA-8E54-E0B9-10EF7783A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02A90-FA07-9F80-CFDD-3672D5531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2D8B9-547C-009B-4F5A-03D0F24B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2082B-7C6D-BBFC-7123-7897078D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4078D-4BD5-01BC-BCBD-464EABA4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7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05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3C64-1DBA-1831-A803-84B5F819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8F1E6-A4C4-DBE7-B9B9-C416FAEA8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48E86-1487-4877-1F9B-B015F189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47B1-C063-047F-D846-D4F7C208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A1313-FB01-E1E7-AD71-117F46EB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939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493318-BF6E-9F33-4D6E-B577ECB12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5B4BA-5B3D-C564-2170-39FF0DEC6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5040F-65D7-4C41-5CBB-97488837D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40C97-4056-F566-AFC1-8E5506B9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D2C3-0B1D-32EA-37D8-3E9DB253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0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0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5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2FDFB2-D567-4868-9D2E-214638217B47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371C95-F60F-4EC1-A05E-E0B767D7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8F31F-7CFD-13D7-D427-B814617E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F1D17-4108-8516-3C17-AEB44A14F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327FC-193F-5E36-EB58-08FE709F8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4BC9C-89C8-4F09-9CE5-072492E9494F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67138-5F84-D1D1-704C-E2768738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F601F-7609-C432-AB01-50396C9FE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8D329-FD06-41E8-B753-FC408BF93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9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9DBA2D8-89AC-478E-8294-01584B2D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DB099C0-92F8-4FF9-A799-EA4197C0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8C8E82F-142E-48F3-BF5E-18B521D8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65141E-819A-48D8-A447-A22AE0B3C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3470289-F0D4-48B4-9095-1A3F67F0C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795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9DBA2D8-89AC-478E-8294-01584B2D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DB099C0-92F8-4FF9-A799-EA4197C0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8C8E82F-142E-48F3-BF5E-18B521D8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4B3E7-CCAD-4029-BAE0-A74FCB7023CF}" type="datetimeFigureOut">
              <a:rPr lang="vi-VN" smtClean="0"/>
              <a:t>05/06/2023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65141E-819A-48D8-A447-A22AE0B3C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3470289-F0D4-48B4-9095-1A3F67F0C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131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23A28-0D14-AD79-3949-9525F8D3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2242A-4CBB-6F7B-DA74-B823B531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E84C3-FA32-3D70-789D-157F6D786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2445B-0283-4B7C-85E6-F0571B1E321A}" type="datetimeFigureOut">
              <a:rPr lang="en-US" smtClean="0"/>
              <a:t>05-Jun-23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83751-1287-648A-6038-3D2013227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9BC87-3251-B896-8079-6F0852D64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6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5.xml"/><Relationship Id="rId5" Type="http://schemas.openxmlformats.org/officeDocument/2006/relationships/audio" Target="../media/audio1.wav"/><Relationship Id="rId4" Type="http://schemas.openxmlformats.org/officeDocument/2006/relationships/hyperlink" Target="https://www.flickr.com/photos/56721991@N06/1539827197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2046-8528-2E29-E653-ADE456950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87" y="3934718"/>
            <a:ext cx="11672047" cy="36797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vi-V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b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TÀI: PHÁT TRIỂN PHƯƠNG PHÁP CHUẨN ĐOÁN QUA GIAO TIẾP OBD II TRÊN CHIẾC MITSHUBISHI XPANDER 2019 VÀ ỨNG DỤNG IOT ĐỂ HIỂN THỊ DỮ LIỆU CHUẨN ĐOÁN </a:t>
            </a:r>
            <a:endParaRPr lang="en-US" sz="2800" b="1" dirty="0">
              <a:solidFill>
                <a:srgbClr val="FF0000"/>
              </a:solidFill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Bảng 34">
            <a:extLst>
              <a:ext uri="{FF2B5EF4-FFF2-40B4-BE49-F238E27FC236}">
                <a16:creationId xmlns:a16="http://schemas.microsoft.com/office/drawing/2014/main" id="{E2E19D9A-24BF-4CCE-A1A9-BD1029D73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2032"/>
              </p:ext>
            </p:extLst>
          </p:nvPr>
        </p:nvGraphicFramePr>
        <p:xfrm>
          <a:off x="3913094" y="5043071"/>
          <a:ext cx="428099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228">
                  <a:extLst>
                    <a:ext uri="{9D8B030D-6E8A-4147-A177-3AD203B41FA5}">
                      <a16:colId xmlns:a16="http://schemas.microsoft.com/office/drawing/2014/main" val="1542730670"/>
                    </a:ext>
                  </a:extLst>
                </a:gridCol>
                <a:gridCol w="1633767">
                  <a:extLst>
                    <a:ext uri="{9D8B030D-6E8A-4147-A177-3AD203B41FA5}">
                      <a16:colId xmlns:a16="http://schemas.microsoft.com/office/drawing/2014/main" val="3479930813"/>
                    </a:ext>
                  </a:extLst>
                </a:gridCol>
              </a:tblGrid>
              <a:tr h="333600">
                <a:tc>
                  <a:txBody>
                    <a:bodyPr/>
                    <a:lstStyle/>
                    <a:p>
                      <a:r>
                        <a:rPr lang="vi-VN" dirty="0" err="1"/>
                        <a:t>Thành</a:t>
                      </a:r>
                      <a:r>
                        <a:rPr lang="vi-VN" dirty="0"/>
                        <a:t> viên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MSSV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361201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r>
                        <a:rPr lang="vi-VN" dirty="0"/>
                        <a:t>1. Nguyễn Nhật Duy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1910088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69240"/>
                  </a:ext>
                </a:extLst>
              </a:tr>
              <a:tr h="583800">
                <a:tc>
                  <a:txBody>
                    <a:bodyPr/>
                    <a:lstStyle/>
                    <a:p>
                      <a:r>
                        <a:rPr lang="vi-VN" dirty="0"/>
                        <a:t>2. </a:t>
                      </a:r>
                      <a:r>
                        <a:rPr lang="vi-VN" dirty="0" err="1"/>
                        <a:t>Trịnh</a:t>
                      </a:r>
                      <a:r>
                        <a:rPr lang="vi-VN" dirty="0"/>
                        <a:t> Quang </a:t>
                      </a:r>
                      <a:r>
                        <a:rPr lang="vi-VN" dirty="0" err="1"/>
                        <a:t>Khải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1910257</a:t>
                      </a:r>
                    </a:p>
                    <a:p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78471"/>
                  </a:ext>
                </a:extLst>
              </a:tr>
            </a:tbl>
          </a:graphicData>
        </a:graphic>
      </p:graphicFrame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B253727-AE22-45C1-924D-CD4CDE3F5DB4}"/>
              </a:ext>
            </a:extLst>
          </p:cNvPr>
          <p:cNvSpPr txBox="1"/>
          <p:nvPr/>
        </p:nvSpPr>
        <p:spPr>
          <a:xfrm>
            <a:off x="2547815" y="1051560"/>
            <a:ext cx="76200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TRƯỜNG ĐẠI HỌC BÁCH KHOA </a:t>
            </a:r>
            <a:r>
              <a:rPr kumimoji="0" lang="mr-I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–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ĐHQG TP.HCM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KHOA </a:t>
            </a:r>
            <a:r>
              <a:rPr kumimoji="0" lang="vi-V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KỸ THUẬT </a:t>
            </a:r>
            <a:r>
              <a:rPr lang="vi-VN" sz="22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GIAO THÔNG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2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BỘ MÔN KỸ THUẬT Ô TÔ</a:t>
            </a:r>
            <a:endParaRPr kumimoji="0" lang="vi-V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C9D7F01E-A94A-40DA-944A-E94D2094A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6"/>
          <a:stretch/>
        </p:blipFill>
        <p:spPr>
          <a:xfrm>
            <a:off x="4586067" y="85370"/>
            <a:ext cx="1264087" cy="96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487D249D-7C3D-4DD9-A91C-46CBC712C7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079"/>
            <a:ext cx="684748" cy="846481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7717A5E-D0B6-7CCF-E047-FC705928A319}"/>
              </a:ext>
            </a:extLst>
          </p:cNvPr>
          <p:cNvSpPr txBox="1"/>
          <p:nvPr/>
        </p:nvSpPr>
        <p:spPr>
          <a:xfrm>
            <a:off x="3160059" y="4585447"/>
            <a:ext cx="594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Verdana" panose="020B0604030504040204" pitchFamily="34" charset="0"/>
                <a:ea typeface="Verdana" panose="020B0604030504040204" pitchFamily="34" charset="0"/>
              </a:rPr>
              <a:t>GVHD: </a:t>
            </a:r>
            <a:r>
              <a:rPr lang="vi-VN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ThS</a:t>
            </a:r>
            <a:r>
              <a:rPr lang="vi-VN" sz="24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vi-VN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Phạm</a:t>
            </a:r>
            <a:r>
              <a:rPr lang="vi-VN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Trần</a:t>
            </a:r>
            <a:r>
              <a:rPr lang="vi-VN" sz="2400" dirty="0">
                <a:latin typeface="Verdana" panose="020B0604030504040204" pitchFamily="34" charset="0"/>
                <a:ea typeface="Verdana" panose="020B0604030504040204" pitchFamily="34" charset="0"/>
              </a:rPr>
              <a:t> Đăng Quang</a:t>
            </a:r>
          </a:p>
        </p:txBody>
      </p:sp>
    </p:spTree>
    <p:extLst>
      <p:ext uri="{BB962C8B-B14F-4D97-AF65-F5344CB8AC3E}">
        <p14:creationId xmlns:p14="http://schemas.microsoft.com/office/powerpoint/2010/main" val="92567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337F6-F133-40E0-0C81-B4E7AD97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CAN BUS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EB63771-D972-BF01-4D73-9B09CEE22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/>
          </a:bodyPr>
          <a:lstStyle/>
          <a:p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Đáp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ứng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yêu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cầu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về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môi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trường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, an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toàn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ngày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càng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cao</a:t>
            </a:r>
          </a:p>
          <a:p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CAN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là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một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trong những giao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thức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truyền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bus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được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dùng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nhiều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nhất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Cơ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chế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phân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xử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không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phá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hủy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: không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bị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mất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dữ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liệu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, khi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hộp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ECU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dùng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chung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dữ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liệu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Bus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truy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cập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vào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khung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với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mức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độ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ưu tiên cao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nhất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mà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không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có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bị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chậm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trễ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Cơ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chế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phát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hiện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lỗi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+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Ngắt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kết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nối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các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nút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bus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bị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lỗi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để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duy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trì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liên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lạc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giữa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các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nút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còn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lại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457200" lvl="1" indent="0">
              <a:buNone/>
            </a:pP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+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Các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khung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được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truyền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không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được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xác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định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bằng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địa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chỉ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nút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máy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phát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khung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hoặc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máy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thu khung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mà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bởi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nội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dung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chúng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457200" lvl="1" indent="0">
              <a:buNone/>
            </a:pP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+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Định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danh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đại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diện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cho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tải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trọng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khung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cũng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có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chức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năng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chỉ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định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mức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ưu tiên </a:t>
            </a:r>
            <a:r>
              <a:rPr lang="vi-VN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vi-VN" sz="2200" dirty="0">
                <a:latin typeface="Verdana" panose="020B0604030504040204" pitchFamily="34" charset="0"/>
                <a:ea typeface="Verdana" panose="020B0604030504040204" pitchFamily="34" charset="0"/>
              </a:rPr>
              <a:t> khung.</a:t>
            </a:r>
          </a:p>
          <a:p>
            <a:endParaRPr lang="en-US" sz="2200" dirty="0">
              <a:latin typeface="Time 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013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D78E7-743C-2A61-E46F-65B953EB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CẤU TRÚC PHÂN LỚP CAN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D7C2-21F2-5D9A-5BBA-BFC31AF1D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anchor="ctr"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7),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Datalink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2),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Physical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1)</a:t>
            </a:r>
          </a:p>
          <a:p>
            <a:pPr>
              <a:spcAft>
                <a:spcPts val="800"/>
              </a:spcAft>
            </a:pPr>
            <a:r>
              <a:rPr lang="en-US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vi-VN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7 </a:t>
            </a:r>
            <a:r>
              <a:rPr lang="vi-VN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chia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nhị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phân.</a:t>
            </a:r>
          </a:p>
          <a:p>
            <a:pPr>
              <a:spcAft>
                <a:spcPts val="800"/>
              </a:spcAft>
            </a:pP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Bên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nhị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phân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datalink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Tâng 7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ECU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E4837-C504-9A1B-6350-A423033B0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77" t="27317" b="18960"/>
          <a:stretch/>
        </p:blipFill>
        <p:spPr bwMode="auto">
          <a:xfrm>
            <a:off x="630936" y="2877832"/>
            <a:ext cx="5808644" cy="364001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DC46BF1D-B97F-A4AD-0F6C-8A35B180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694" y="2877832"/>
            <a:ext cx="3717084" cy="36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D78E7-743C-2A61-E46F-65B953EB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CAN PROTOCOL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97ED9-872A-0003-65B1-C9EE460C3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34" t="17669" r="2679" b="18022"/>
          <a:stretch/>
        </p:blipFill>
        <p:spPr bwMode="auto">
          <a:xfrm>
            <a:off x="607065" y="2400854"/>
            <a:ext cx="11119737" cy="425263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1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1E074CF-72A8-426B-B901-80ADB7D9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FFFFFF"/>
                </a:solidFill>
                <a:cs typeface="Times New Roman" panose="02020603050405020304" pitchFamily="18" charset="0"/>
              </a:rPr>
              <a:t>NGUYÊN LÝ</a:t>
            </a:r>
            <a:r>
              <a:rPr lang="en-US" sz="34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CỦA CAN</a:t>
            </a:r>
            <a:r>
              <a:rPr lang="vi-VN" sz="34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BUS</a:t>
            </a:r>
            <a:br>
              <a:rPr lang="vi-VN" sz="34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vi-VN" sz="3400" b="1" dirty="0">
              <a:solidFill>
                <a:srgbClr val="FFFFFF"/>
              </a:solidFill>
            </a:endParaRPr>
          </a:p>
        </p:txBody>
      </p:sp>
      <p:pic>
        <p:nvPicPr>
          <p:cNvPr id="4" name="Picture 29">
            <a:extLst>
              <a:ext uri="{FF2B5EF4-FFF2-40B4-BE49-F238E27FC236}">
                <a16:creationId xmlns:a16="http://schemas.microsoft.com/office/drawing/2014/main" id="{B993E164-2E37-4691-83AF-7D475FCC69B9}"/>
              </a:ext>
            </a:extLst>
          </p:cNvPr>
          <p:cNvPicPr/>
          <p:nvPr/>
        </p:nvPicPr>
        <p:blipFill rotWithShape="1">
          <a:blip r:embed="rId2"/>
          <a:srcRect l="18033" t="17143" r="18389" b="14466"/>
          <a:stretch/>
        </p:blipFill>
        <p:spPr bwMode="auto">
          <a:xfrm>
            <a:off x="3157757" y="314078"/>
            <a:ext cx="6086726" cy="371553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0DA3347-717E-423F-8FA3-F11F27841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183" y="4431323"/>
            <a:ext cx="9615004" cy="521858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Transceiver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ngược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), CAN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giao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CAN: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ưu tiên,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), MCU (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vi-V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Dây CAN-HIGH , CAN-LOW</a:t>
            </a:r>
          </a:p>
          <a:p>
            <a:pPr marL="0" indent="0">
              <a:buNone/>
            </a:pP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384684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1E074CF-72A8-426B-B901-80ADB7D9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82" y="5564042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vi-VN" sz="36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BUS </a:t>
            </a:r>
            <a:r>
              <a:rPr lang="vi-VN" sz="3600" b="1" u="sng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36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u="sng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vi-VN" sz="36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u="sng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br>
              <a:rPr lang="vi-VN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vi-VN" sz="3400" b="1" dirty="0">
              <a:solidFill>
                <a:srgbClr val="FFFFFF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0DA3347-717E-423F-8FA3-F11F27841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282" y="4485112"/>
            <a:ext cx="9681588" cy="5218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vi-VN" sz="2000" dirty="0"/>
          </a:p>
        </p:txBody>
      </p:sp>
      <p:pic>
        <p:nvPicPr>
          <p:cNvPr id="7" name="Picture 34">
            <a:extLst>
              <a:ext uri="{FF2B5EF4-FFF2-40B4-BE49-F238E27FC236}">
                <a16:creationId xmlns:a16="http://schemas.microsoft.com/office/drawing/2014/main" id="{BB5841FD-97D9-FD04-C62E-0892035A6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56" y="772123"/>
            <a:ext cx="8252251" cy="37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21E074CF-72A8-426B-B901-80ADB7D9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vi-VN" sz="4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 trúc OBD II Message được sử dụng trong đề tài</a:t>
            </a:r>
            <a:r>
              <a:rPr lang="vi-VN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4000" b="1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5">
            <a:extLst>
              <a:ext uri="{FF2B5EF4-FFF2-40B4-BE49-F238E27FC236}">
                <a16:creationId xmlns:a16="http://schemas.microsoft.com/office/drawing/2014/main" id="{D9D6AC94-DF24-3224-C836-A6D3B369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59962"/>
            <a:ext cx="10914060" cy="2783086"/>
          </a:xfrm>
          <a:prstGeom prst="rect">
            <a:avLst/>
          </a:prstGeom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0DA3347-717E-423F-8FA3-F11F27841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ID</a:t>
            </a:r>
          </a:p>
          <a:p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DATA</a:t>
            </a:r>
            <a:endParaRPr lang="vi-VN" sz="1800"/>
          </a:p>
        </p:txBody>
      </p:sp>
    </p:spTree>
    <p:extLst>
      <p:ext uri="{BB962C8B-B14F-4D97-AF65-F5344CB8AC3E}">
        <p14:creationId xmlns:p14="http://schemas.microsoft.com/office/powerpoint/2010/main" val="323344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1E074CF-72A8-426B-B901-80ADB7D9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82" y="5564042"/>
            <a:ext cx="9895951" cy="1033669"/>
          </a:xfrm>
        </p:spPr>
        <p:txBody>
          <a:bodyPr>
            <a:normAutofit/>
          </a:bodyPr>
          <a:lstStyle/>
          <a:p>
            <a:r>
              <a:rPr lang="vi-VN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 </a:t>
            </a:r>
            <a:r>
              <a:rPr lang="vi-VN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vi-VN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vi-VN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vi-VN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3200" b="1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0DA3347-717E-423F-8FA3-F11F27841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282" y="4485112"/>
            <a:ext cx="9681588" cy="5218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vi-VN" sz="20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494791A-BFF2-2373-E2C9-BCAF7C55299B}"/>
              </a:ext>
            </a:extLst>
          </p:cNvPr>
          <p:cNvSpPr txBox="1"/>
          <p:nvPr/>
        </p:nvSpPr>
        <p:spPr>
          <a:xfrm>
            <a:off x="2364693" y="2372887"/>
            <a:ext cx="8918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- PID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request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vi-VN" sz="2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Ví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dụ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để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yêu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cầu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chế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độ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0x01 PID 0x0C (RPM)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chỉ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cần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gửi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0x02 0x01 0x0C 0x00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0x00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0x00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0x00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0x00</a:t>
            </a:r>
            <a:endParaRPr lang="vi-VN" sz="2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vi-VN" sz="200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PID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respond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Ví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dụ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vi-VN" sz="20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0x04 0x41 0x0C 0x31 0x64 0x00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0x00</a:t>
            </a:r>
            <a:r>
              <a:rPr lang="vi-VN" sz="2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0x00</a:t>
            </a:r>
            <a:endParaRPr lang="vi-VN" sz="2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sz="2000" dirty="0"/>
          </a:p>
        </p:txBody>
      </p:sp>
      <p:pic>
        <p:nvPicPr>
          <p:cNvPr id="6" name="Picture 35">
            <a:extLst>
              <a:ext uri="{FF2B5EF4-FFF2-40B4-BE49-F238E27FC236}">
                <a16:creationId xmlns:a16="http://schemas.microsoft.com/office/drawing/2014/main" id="{EAE48D18-35B0-EAF5-C68A-2F3595F7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93" y="359068"/>
            <a:ext cx="6854366" cy="17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38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E074CF-72A8-426B-B901-80ADB7D9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b="1" dirty="0" err="1">
                <a:solidFill>
                  <a:srgbClr val="FFFFFF"/>
                </a:solidFill>
              </a:rPr>
              <a:t>Nguyên</a:t>
            </a:r>
            <a:r>
              <a:rPr lang="en-US" sz="2600" b="1" dirty="0">
                <a:solidFill>
                  <a:srgbClr val="FFFFFF"/>
                </a:solidFill>
              </a:rPr>
              <a:t> </a:t>
            </a:r>
            <a:r>
              <a:rPr lang="en-US" sz="2600" b="1" dirty="0" err="1">
                <a:solidFill>
                  <a:srgbClr val="FFFFFF"/>
                </a:solidFill>
              </a:rPr>
              <a:t>lý</a:t>
            </a:r>
            <a:r>
              <a:rPr lang="en-US" sz="2600" b="1" dirty="0">
                <a:solidFill>
                  <a:srgbClr val="FFFFFF"/>
                </a:solidFill>
              </a:rPr>
              <a:t>  CAN BUS</a:t>
            </a:r>
            <a:br>
              <a:rPr lang="en-US" sz="2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34">
            <a:extLst>
              <a:ext uri="{FF2B5EF4-FFF2-40B4-BE49-F238E27FC236}">
                <a16:creationId xmlns:a16="http://schemas.microsoft.com/office/drawing/2014/main" id="{B477E8CA-1024-4032-ACEB-EC2C8B8D3626}"/>
              </a:ext>
            </a:extLst>
          </p:cNvPr>
          <p:cNvPicPr/>
          <p:nvPr/>
        </p:nvPicPr>
        <p:blipFill rotWithShape="1">
          <a:blip r:embed="rId3"/>
          <a:srcRect l="26921" t="10675" r="14433" b="38352"/>
          <a:stretch/>
        </p:blipFill>
        <p:spPr bwMode="auto">
          <a:xfrm>
            <a:off x="4764947" y="495185"/>
            <a:ext cx="6133829" cy="3044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34">
            <a:extLst>
              <a:ext uri="{FF2B5EF4-FFF2-40B4-BE49-F238E27FC236}">
                <a16:creationId xmlns:a16="http://schemas.microsoft.com/office/drawing/2014/main" id="{92DBCD7A-F45C-4906-AC15-91944106060A}"/>
              </a:ext>
            </a:extLst>
          </p:cNvPr>
          <p:cNvPicPr/>
          <p:nvPr/>
        </p:nvPicPr>
        <p:blipFill rotWithShape="1">
          <a:blip r:embed="rId3"/>
          <a:srcRect l="12434" t="69562" r="12717"/>
          <a:stretch/>
        </p:blipFill>
        <p:spPr bwMode="auto">
          <a:xfrm>
            <a:off x="4542749" y="3882443"/>
            <a:ext cx="6548337" cy="22986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521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F70AE18-F44E-4E89-8FFD-EE555CC5AEEA}"/>
              </a:ext>
            </a:extLst>
          </p:cNvPr>
          <p:cNvSpPr txBox="1"/>
          <p:nvPr/>
        </p:nvSpPr>
        <p:spPr>
          <a:xfrm>
            <a:off x="3011648" y="2416028"/>
            <a:ext cx="5865321" cy="147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  <a:cs typeface="+mn-cs"/>
              </a:rPr>
              <a:t>3.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  <a:cs typeface="+mn-cs"/>
              </a:rPr>
              <a:t>Chọn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  <a:cs typeface="+mn-cs"/>
              </a:rPr>
              <a:t>phương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  <a:cs typeface="+mn-cs"/>
              </a:rPr>
              <a:t>án</a:t>
            </a:r>
            <a:endParaRPr kumimoji="0" lang="vi-V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1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87631-3853-64AD-5833-4E0D89A3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372" y="1249961"/>
            <a:ext cx="7894041" cy="3171038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đọc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BAAE5-B754-2442-8992-1014D5362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C6CEA-E657-4293-B317-273CFBD4DA5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7029602"/>
              </p:ext>
            </p:extLst>
          </p:nvPr>
        </p:nvGraphicFramePr>
        <p:xfrm>
          <a:off x="407671" y="788336"/>
          <a:ext cx="11177526" cy="60091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2246">
                  <a:extLst>
                    <a:ext uri="{9D8B030D-6E8A-4147-A177-3AD203B41FA5}">
                      <a16:colId xmlns:a16="http://schemas.microsoft.com/office/drawing/2014/main" val="3616660013"/>
                    </a:ext>
                  </a:extLst>
                </a:gridCol>
                <a:gridCol w="2071929">
                  <a:extLst>
                    <a:ext uri="{9D8B030D-6E8A-4147-A177-3AD203B41FA5}">
                      <a16:colId xmlns:a16="http://schemas.microsoft.com/office/drawing/2014/main" val="1365987205"/>
                    </a:ext>
                  </a:extLst>
                </a:gridCol>
                <a:gridCol w="3020098">
                  <a:extLst>
                    <a:ext uri="{9D8B030D-6E8A-4147-A177-3AD203B41FA5}">
                      <a16:colId xmlns:a16="http://schemas.microsoft.com/office/drawing/2014/main" val="2986545332"/>
                    </a:ext>
                  </a:extLst>
                </a:gridCol>
                <a:gridCol w="1369580">
                  <a:extLst>
                    <a:ext uri="{9D8B030D-6E8A-4147-A177-3AD203B41FA5}">
                      <a16:colId xmlns:a16="http://schemas.microsoft.com/office/drawing/2014/main" val="927051534"/>
                    </a:ext>
                  </a:extLst>
                </a:gridCol>
                <a:gridCol w="1369580">
                  <a:extLst>
                    <a:ext uri="{9D8B030D-6E8A-4147-A177-3AD203B41FA5}">
                      <a16:colId xmlns:a16="http://schemas.microsoft.com/office/drawing/2014/main" val="1620131885"/>
                    </a:ext>
                  </a:extLst>
                </a:gridCol>
                <a:gridCol w="1369580">
                  <a:extLst>
                    <a:ext uri="{9D8B030D-6E8A-4147-A177-3AD203B41FA5}">
                      <a16:colId xmlns:a16="http://schemas.microsoft.com/office/drawing/2014/main" val="2747994894"/>
                    </a:ext>
                  </a:extLst>
                </a:gridCol>
                <a:gridCol w="1404513">
                  <a:extLst>
                    <a:ext uri="{9D8B030D-6E8A-4147-A177-3AD203B41FA5}">
                      <a16:colId xmlns:a16="http://schemas.microsoft.com/office/drawing/2014/main" val="2416540992"/>
                    </a:ext>
                  </a:extLst>
                </a:gridCol>
              </a:tblGrid>
              <a:tr h="337579">
                <a:tc rowSpan="2"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Stt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Nội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 dung 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Hoạt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động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</a:rPr>
                        <a:t>chính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2022</a:t>
                      </a:r>
                      <a:r>
                        <a:rPr lang="vi-VN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-</a:t>
                      </a:r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202</a:t>
                      </a:r>
                      <a:r>
                        <a:rPr lang="vi-VN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  <a:endParaRPr lang="en-GB" sz="16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0589690"/>
                  </a:ext>
                </a:extLst>
              </a:tr>
              <a:tr h="306892">
                <a:tc v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0" noProof="0" dirty="0" err="1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GB" sz="1400" kern="0" noProof="0" dirty="0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kern="0" noProof="0" dirty="0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11</a:t>
                      </a:r>
                      <a:endParaRPr lang="en-GB" sz="1400" kern="0" dirty="0">
                        <a:solidFill>
                          <a:schemeClr val="bg1"/>
                        </a:solidFill>
                        <a:latin typeface="Bosch Office Sans"/>
                        <a:ea typeface="+mn-ea"/>
                        <a:cs typeface="+mn-cs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0" noProof="0" dirty="0" err="1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GB" sz="1400" kern="0" noProof="0" dirty="0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kern="0" noProof="0" dirty="0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12</a:t>
                      </a:r>
                      <a:endParaRPr lang="en-GB" sz="1400" kern="0" dirty="0">
                        <a:solidFill>
                          <a:schemeClr val="bg1"/>
                        </a:solidFill>
                        <a:latin typeface="Bosch Office Sans"/>
                        <a:ea typeface="+mn-ea"/>
                        <a:cs typeface="+mn-cs"/>
                      </a:endParaRPr>
                    </a:p>
                  </a:txBody>
                  <a:tcPr marL="91463" marR="91463" marT="45732" marB="4573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0" noProof="0" dirty="0" err="1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GB" sz="1400" kern="0" noProof="0" dirty="0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kern="0" noProof="0" dirty="0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lang="en-GB" sz="1400" kern="0" dirty="0">
                        <a:solidFill>
                          <a:schemeClr val="bg1"/>
                        </a:solidFill>
                        <a:latin typeface="Bosch Office Sans"/>
                        <a:ea typeface="+mn-ea"/>
                        <a:cs typeface="+mn-cs"/>
                      </a:endParaRPr>
                    </a:p>
                  </a:txBody>
                  <a:tcPr marL="91463" marR="91463" marT="45732" marB="4573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0" noProof="0" dirty="0" err="1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GB" sz="1400" kern="0" noProof="0" dirty="0">
                          <a:solidFill>
                            <a:schemeClr val="bg1"/>
                          </a:solidFill>
                          <a:latin typeface="Bosch Office Sans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kern="0" noProof="0" dirty="0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lang="en-GB" sz="1400" kern="0" dirty="0">
                        <a:solidFill>
                          <a:schemeClr val="bg1"/>
                        </a:solidFill>
                        <a:latin typeface="Bosch Office Sans"/>
                        <a:ea typeface="+mn-ea"/>
                        <a:cs typeface="+mn-cs"/>
                      </a:endParaRPr>
                    </a:p>
                  </a:txBody>
                  <a:tcPr marL="91463" marR="91463" marT="45732" marB="4573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992015"/>
                  </a:ext>
                </a:extLst>
              </a:tr>
              <a:tr h="1059701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Xây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dựng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cơ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sở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lý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thuyết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Tìm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hiểu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CAN BUS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trong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oto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85750" marR="0" lvl="0" indent="-28575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Tìm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hiểu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SparkFun</a:t>
                      </a:r>
                      <a:r>
                        <a:rPr lang="vi-VN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OBD-II UART</a:t>
                      </a:r>
                    </a:p>
                    <a:p>
                      <a:pPr marL="285750" marR="0" lvl="0" indent="-28575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vi-VN" sz="13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vi-VN" sz="13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3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vi-VN" sz="13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3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Arduino</a:t>
                      </a:r>
                      <a:r>
                        <a:rPr lang="vi-VN" sz="13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MKR1000</a:t>
                      </a:r>
                      <a:endParaRPr lang="en-US" sz="1300" b="0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427702"/>
                  </a:ext>
                </a:extLst>
              </a:tr>
              <a:tr h="1873198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en-GB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Lấy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hiệu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Ô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tô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Sử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dụng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Arduino Mega 2560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để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hiệu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cảm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285750" marR="0" lvl="0" indent="-28575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Đánh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xử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lý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hiệu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285750" marR="0" lvl="0" indent="-28575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Sử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dụng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Arduino </a:t>
                      </a:r>
                      <a:r>
                        <a:rPr lang="vi-VN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MKR1000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để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hiệu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cảm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67124"/>
                  </a:ext>
                </a:extLst>
              </a:tr>
              <a:tr h="703200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s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Phân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tích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đánh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hiệu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Đánh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xử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lý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hiệu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78827"/>
                  </a:ext>
                </a:extLst>
              </a:tr>
              <a:tr h="1025412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Hiển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thị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giao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diện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người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dùng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trên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cloud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Lưu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trữ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ữ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liệu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trên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Dweet.io </a:t>
                      </a:r>
                    </a:p>
                    <a:p>
                      <a:pPr marL="285750" marR="0" lvl="0" indent="-28575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Xây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dựng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giao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diện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người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dùng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Freebboard.io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64742"/>
                  </a:ext>
                </a:extLst>
              </a:tr>
              <a:tr h="703200">
                <a:tc>
                  <a:txBody>
                    <a:bodyPr/>
                    <a:lstStyle/>
                    <a:p>
                      <a:pPr lvl="0"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Báo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cáo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đề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tài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Hoàn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chỉnh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chức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năng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  <a:endParaRPr lang="vi-VN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just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Viết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báo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cáo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tổng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hợp</a:t>
                      </a:r>
                      <a:r>
                        <a:rPr lang="vi-VN" sz="1400" b="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63" marR="91463"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3" marR="91463" marT="45732" marB="45732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446098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CC2658-0ADE-9AD5-90CC-21018FCF016A}"/>
              </a:ext>
            </a:extLst>
          </p:cNvPr>
          <p:cNvCxnSpPr>
            <a:cxnSpLocks/>
          </p:cNvCxnSpPr>
          <p:nvPr/>
        </p:nvCxnSpPr>
        <p:spPr>
          <a:xfrm flipH="1">
            <a:off x="9152959" y="1865376"/>
            <a:ext cx="1513" cy="4748636"/>
          </a:xfrm>
          <a:prstGeom prst="straightConnector1">
            <a:avLst/>
          </a:prstGeom>
          <a:ln w="34925">
            <a:solidFill>
              <a:srgbClr val="00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BFA6D68C-46CD-4EFB-A5AB-D6148521E25E}"/>
              </a:ext>
            </a:extLst>
          </p:cNvPr>
          <p:cNvSpPr txBox="1">
            <a:spLocks/>
          </p:cNvSpPr>
          <p:nvPr/>
        </p:nvSpPr>
        <p:spPr>
          <a:xfrm>
            <a:off x="285226" y="312089"/>
            <a:ext cx="8867734" cy="38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Tình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trạng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tổng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quan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của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đề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tài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|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Lịch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trình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3B87B4-2A21-42BC-8CF1-4FA24CF3415A}"/>
              </a:ext>
            </a:extLst>
          </p:cNvPr>
          <p:cNvSpPr txBox="1">
            <a:spLocks/>
          </p:cNvSpPr>
          <p:nvPr/>
        </p:nvSpPr>
        <p:spPr>
          <a:xfrm>
            <a:off x="870388" y="183473"/>
            <a:ext cx="10450800" cy="38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	</a:t>
            </a:r>
          </a:p>
        </p:txBody>
      </p:sp>
      <p:sp>
        <p:nvSpPr>
          <p:cNvPr id="12" name="Eingekerbter Richtungspfeil 171_____________________">
            <a:extLst>
              <a:ext uri="{FF2B5EF4-FFF2-40B4-BE49-F238E27FC236}">
                <a16:creationId xmlns:a16="http://schemas.microsoft.com/office/drawing/2014/main" id="{5CA996CB-9FF0-4974-A5F8-2971A4C8F73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16910" y="183523"/>
            <a:ext cx="746235" cy="210993"/>
          </a:xfrm>
          <a:prstGeom prst="homePlat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Eingekerbter Richtungspfeil 171_____________________">
            <a:extLst>
              <a:ext uri="{FF2B5EF4-FFF2-40B4-BE49-F238E27FC236}">
                <a16:creationId xmlns:a16="http://schemas.microsoft.com/office/drawing/2014/main" id="{0EDACD01-093C-4163-9962-6D564E9220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42575" y="133480"/>
            <a:ext cx="746235" cy="240468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57B55-54BF-445E-813E-75C7608DD7ED}"/>
              </a:ext>
            </a:extLst>
          </p:cNvPr>
          <p:cNvSpPr txBox="1"/>
          <p:nvPr/>
        </p:nvSpPr>
        <p:spPr>
          <a:xfrm>
            <a:off x="8553254" y="132706"/>
            <a:ext cx="858982" cy="272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Hoàn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thành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C0204-4FE5-468A-829A-5ED8C7D70AC5}"/>
              </a:ext>
            </a:extLst>
          </p:cNvPr>
          <p:cNvSpPr txBox="1"/>
          <p:nvPr/>
        </p:nvSpPr>
        <p:spPr>
          <a:xfrm>
            <a:off x="10587026" y="130217"/>
            <a:ext cx="1197303" cy="272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Đang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tiến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hành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86437-1F36-4FB9-81F4-FE9302C102E3}"/>
              </a:ext>
            </a:extLst>
          </p:cNvPr>
          <p:cNvSpPr txBox="1"/>
          <p:nvPr/>
        </p:nvSpPr>
        <p:spPr>
          <a:xfrm>
            <a:off x="10695995" y="460212"/>
            <a:ext cx="1088334" cy="352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Chậm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tiến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độ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E7379631-5160-441B-97A1-4A30EA49E512}"/>
              </a:ext>
            </a:extLst>
          </p:cNvPr>
          <p:cNvSpPr/>
          <p:nvPr/>
        </p:nvSpPr>
        <p:spPr>
          <a:xfrm>
            <a:off x="9738122" y="461395"/>
            <a:ext cx="840613" cy="259201"/>
          </a:xfrm>
          <a:prstGeom prst="chevron">
            <a:avLst/>
          </a:prstGeom>
          <a:solidFill>
            <a:srgbClr val="D7D7DA"/>
          </a:solidFill>
          <a:ln w="19050" cap="flat" cmpd="sng" algn="ctr">
            <a:solidFill>
              <a:srgbClr val="3F136C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BA7C41-EB3C-9635-D664-A9641CB06B5B}"/>
              </a:ext>
            </a:extLst>
          </p:cNvPr>
          <p:cNvGrpSpPr/>
          <p:nvPr/>
        </p:nvGrpSpPr>
        <p:grpSpPr>
          <a:xfrm>
            <a:off x="8379839" y="3722524"/>
            <a:ext cx="1755754" cy="284182"/>
            <a:chOff x="6634831" y="3640601"/>
            <a:chExt cx="1500868" cy="237075"/>
          </a:xfrm>
        </p:grpSpPr>
        <p:sp>
          <p:nvSpPr>
            <p:cNvPr id="80" name="Eingekerbter Richtungspfeil 171_____________________">
              <a:extLst>
                <a:ext uri="{FF2B5EF4-FFF2-40B4-BE49-F238E27FC236}">
                  <a16:creationId xmlns:a16="http://schemas.microsoft.com/office/drawing/2014/main" id="{7D495874-B903-D9EF-2032-B85AB1E6E58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634831" y="3650820"/>
              <a:ext cx="1413790" cy="226856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lnSpc>
                  <a:spcPct val="107000"/>
                </a:lnSpc>
                <a:spcBef>
                  <a:spcPts val="5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Tính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thông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số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lang="en-US" sz="1200" kern="0" dirty="0">
                  <a:solidFill>
                    <a:srgbClr val="000000"/>
                  </a:solidFill>
                  <a:latin typeface="Bosch Office Sans"/>
                </a:rPr>
                <a:t>ô </a:t>
              </a:r>
              <a:r>
                <a:rPr lang="en-US" sz="1200" kern="0" dirty="0" err="1">
                  <a:solidFill>
                    <a:srgbClr val="000000"/>
                  </a:solidFill>
                  <a:latin typeface="Bosch Office Sans"/>
                </a:rPr>
                <a:t>tô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1" name="Flowchart: Decision 90">
              <a:extLst>
                <a:ext uri="{FF2B5EF4-FFF2-40B4-BE49-F238E27FC236}">
                  <a16:creationId xmlns:a16="http://schemas.microsoft.com/office/drawing/2014/main" id="{E153FC8D-9E75-DD38-1B99-897CF41ACDFA}"/>
                </a:ext>
              </a:extLst>
            </p:cNvPr>
            <p:cNvSpPr/>
            <p:nvPr/>
          </p:nvSpPr>
          <p:spPr>
            <a:xfrm>
              <a:off x="7958550" y="3640601"/>
              <a:ext cx="177149" cy="237075"/>
            </a:xfrm>
            <a:prstGeom prst="flowChartDecision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C734F-2BC1-3169-C4B8-7D585FF98BB9}"/>
              </a:ext>
            </a:extLst>
          </p:cNvPr>
          <p:cNvGrpSpPr/>
          <p:nvPr/>
        </p:nvGrpSpPr>
        <p:grpSpPr>
          <a:xfrm>
            <a:off x="9683719" y="5753762"/>
            <a:ext cx="1755735" cy="275403"/>
            <a:chOff x="8232891" y="6062472"/>
            <a:chExt cx="1755735" cy="275403"/>
          </a:xfrm>
        </p:grpSpPr>
        <p:sp>
          <p:nvSpPr>
            <p:cNvPr id="47" name="Eingekerbter Richtungspfeil 171_____________________">
              <a:extLst>
                <a:ext uri="{FF2B5EF4-FFF2-40B4-BE49-F238E27FC236}">
                  <a16:creationId xmlns:a16="http://schemas.microsoft.com/office/drawing/2014/main" id="{2495B478-2573-320D-8314-4256349A71D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232891" y="6072632"/>
              <a:ext cx="1646278" cy="265243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lnSpc>
                  <a:spcPct val="107000"/>
                </a:lnSpc>
                <a:spcBef>
                  <a:spcPts val="5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Tối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ưu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chương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trình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8" name="Flowchart: Decision 47">
              <a:extLst>
                <a:ext uri="{FF2B5EF4-FFF2-40B4-BE49-F238E27FC236}">
                  <a16:creationId xmlns:a16="http://schemas.microsoft.com/office/drawing/2014/main" id="{84C0BEAA-7520-B70C-A92E-C541876DC706}"/>
                </a:ext>
              </a:extLst>
            </p:cNvPr>
            <p:cNvSpPr/>
            <p:nvPr/>
          </p:nvSpPr>
          <p:spPr>
            <a:xfrm>
              <a:off x="9784889" y="6062472"/>
              <a:ext cx="203737" cy="260385"/>
            </a:xfrm>
            <a:prstGeom prst="flowChartDecision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49" name="Eingekerbter Richtungspfeil 171_____________________">
            <a:extLst>
              <a:ext uri="{FF2B5EF4-FFF2-40B4-BE49-F238E27FC236}">
                <a16:creationId xmlns:a16="http://schemas.microsoft.com/office/drawing/2014/main" id="{55FF517D-F2A5-6EAB-0A4F-F37B1AD93AF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251192" y="6137404"/>
            <a:ext cx="4077207" cy="267438"/>
          </a:xfrm>
          <a:prstGeom prst="homePlate">
            <a:avLst/>
          </a:prstGeom>
          <a:solidFill>
            <a:srgbClr val="E0E8E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ctr" defTabSz="914400" rtl="0" eaLnBrk="1" fontAlgn="base" latinLnBrk="0" hangingPunct="1">
              <a:lnSpc>
                <a:spcPct val="107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Viết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báo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cáo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tổng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hợp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CCDA7F-2226-C401-6B5F-4C0EBC490E0F}"/>
              </a:ext>
            </a:extLst>
          </p:cNvPr>
          <p:cNvGrpSpPr/>
          <p:nvPr/>
        </p:nvGrpSpPr>
        <p:grpSpPr>
          <a:xfrm>
            <a:off x="7945639" y="3327443"/>
            <a:ext cx="1876260" cy="294553"/>
            <a:chOff x="6424963" y="3192454"/>
            <a:chExt cx="1493521" cy="219304"/>
          </a:xfrm>
        </p:grpSpPr>
        <p:sp>
          <p:nvSpPr>
            <p:cNvPr id="51" name="Eingekerbter Richtungspfeil 171_____________________">
              <a:extLst>
                <a:ext uri="{FF2B5EF4-FFF2-40B4-BE49-F238E27FC236}">
                  <a16:creationId xmlns:a16="http://schemas.microsoft.com/office/drawing/2014/main" id="{25B92D6A-6421-1CC1-3F73-F8BA4A2005D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24963" y="3194218"/>
              <a:ext cx="1383528" cy="217540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Xử</a:t>
              </a:r>
              <a:r>
                <a:rPr kumimoji="0" lang="vi-V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vi-V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lý</a:t>
              </a:r>
              <a:r>
                <a:rPr kumimoji="0" lang="vi-V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vi-V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tín</a:t>
              </a:r>
              <a:r>
                <a:rPr kumimoji="0" lang="vi-V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vi-V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hiệu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2" name="Flowchart: Decision 51">
              <a:extLst>
                <a:ext uri="{FF2B5EF4-FFF2-40B4-BE49-F238E27FC236}">
                  <a16:creationId xmlns:a16="http://schemas.microsoft.com/office/drawing/2014/main" id="{8AA10B81-BA1A-5898-DB91-6193C4B542DA}"/>
                </a:ext>
              </a:extLst>
            </p:cNvPr>
            <p:cNvSpPr/>
            <p:nvPr/>
          </p:nvSpPr>
          <p:spPr>
            <a:xfrm>
              <a:off x="7761706" y="3192454"/>
              <a:ext cx="156778" cy="217540"/>
            </a:xfrm>
            <a:prstGeom prst="flowChartDecision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CF6CF6-4818-2466-CC03-D240F5B8171A}"/>
              </a:ext>
            </a:extLst>
          </p:cNvPr>
          <p:cNvGrpSpPr/>
          <p:nvPr/>
        </p:nvGrpSpPr>
        <p:grpSpPr>
          <a:xfrm>
            <a:off x="8467414" y="5136097"/>
            <a:ext cx="2315059" cy="278673"/>
            <a:chOff x="6583687" y="5060637"/>
            <a:chExt cx="2315059" cy="278673"/>
          </a:xfrm>
        </p:grpSpPr>
        <p:sp>
          <p:nvSpPr>
            <p:cNvPr id="29" name="Eingekerbter Richtungspfeil 171_____________________">
              <a:extLst>
                <a:ext uri="{FF2B5EF4-FFF2-40B4-BE49-F238E27FC236}">
                  <a16:creationId xmlns:a16="http://schemas.microsoft.com/office/drawing/2014/main" id="{5CC83524-BACE-7AD4-89F1-490973BC5CD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583687" y="5071872"/>
              <a:ext cx="2228581" cy="267438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Tạo</a:t>
              </a:r>
              <a:r>
                <a:rPr kumimoji="0" lang="vi-V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giao </a:t>
              </a:r>
              <a:r>
                <a:rPr kumimoji="0" lang="vi-V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diện</a:t>
              </a:r>
              <a:r>
                <a:rPr kumimoji="0" lang="vi-V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vi-V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hiển</a:t>
              </a:r>
              <a:r>
                <a:rPr kumimoji="0" lang="vi-V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vi-V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thị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06EAC320-73D7-5E8C-CE3F-D00CC1C74C1A}"/>
                </a:ext>
              </a:extLst>
            </p:cNvPr>
            <p:cNvSpPr/>
            <p:nvPr/>
          </p:nvSpPr>
          <p:spPr>
            <a:xfrm>
              <a:off x="8695009" y="5060637"/>
              <a:ext cx="203737" cy="260385"/>
            </a:xfrm>
            <a:prstGeom prst="flowChartDecision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35" name="Eingekerbter Richtungspfeil 171_____________________">
            <a:extLst>
              <a:ext uri="{FF2B5EF4-FFF2-40B4-BE49-F238E27FC236}">
                <a16:creationId xmlns:a16="http://schemas.microsoft.com/office/drawing/2014/main" id="{92D52858-97C1-5419-3988-BDE9CFD2BB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12594733" y="7418717"/>
            <a:ext cx="68844" cy="515390"/>
          </a:xfrm>
          <a:prstGeom prst="homePlate">
            <a:avLst/>
          </a:prstGeom>
          <a:solidFill>
            <a:srgbClr val="E0E8E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ýuỗ</a:t>
            </a:r>
            <a:endParaRPr kumimoji="0" lang="vi-V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914A29-D0C2-219D-200B-6940F915371B}"/>
              </a:ext>
            </a:extLst>
          </p:cNvPr>
          <p:cNvSpPr txBox="1"/>
          <p:nvPr/>
        </p:nvSpPr>
        <p:spPr>
          <a:xfrm>
            <a:off x="8755860" y="6551534"/>
            <a:ext cx="812217" cy="177246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15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/</a:t>
            </a:r>
            <a:r>
              <a:rPr lang="vi-VN" sz="1200" kern="0" dirty="0">
                <a:solidFill>
                  <a:prstClr val="white"/>
                </a:solidFill>
                <a:latin typeface="Bosch Office Sans" pitchFamily="34" charset="0"/>
              </a:rPr>
              <a:t>01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/202</a:t>
            </a:r>
            <a:r>
              <a:rPr kumimoji="0" lang="vi-V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3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64342A-480C-DE6E-FEB0-91180BD9AC14}"/>
              </a:ext>
            </a:extLst>
          </p:cNvPr>
          <p:cNvGrpSpPr/>
          <p:nvPr/>
        </p:nvGrpSpPr>
        <p:grpSpPr>
          <a:xfrm>
            <a:off x="7382932" y="2040467"/>
            <a:ext cx="1842005" cy="366402"/>
            <a:chOff x="4924706" y="1887149"/>
            <a:chExt cx="1593438" cy="252332"/>
          </a:xfrm>
        </p:grpSpPr>
        <p:sp>
          <p:nvSpPr>
            <p:cNvPr id="37" name="Eingekerbter Richtungspfeil 171_____________________">
              <a:extLst>
                <a:ext uri="{FF2B5EF4-FFF2-40B4-BE49-F238E27FC236}">
                  <a16:creationId xmlns:a16="http://schemas.microsoft.com/office/drawing/2014/main" id="{B2BF711E-6DDB-E6D3-E34D-8E5E1314BC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924706" y="1934854"/>
              <a:ext cx="1397617" cy="204625"/>
            </a:xfrm>
            <a:prstGeom prst="homePlat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Tìm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hiểu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cơ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sở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lý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thuyết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3BBF18B3-5666-9D66-DD59-405F5AAABA93}"/>
                </a:ext>
              </a:extLst>
            </p:cNvPr>
            <p:cNvSpPr/>
            <p:nvPr/>
          </p:nvSpPr>
          <p:spPr>
            <a:xfrm>
              <a:off x="6322322" y="1887149"/>
              <a:ext cx="195822" cy="252332"/>
            </a:xfrm>
            <a:prstGeom prst="flowChartDecision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721E3E-F5DF-37F8-C9FB-CEDEC9C68D7D}"/>
              </a:ext>
            </a:extLst>
          </p:cNvPr>
          <p:cNvGrpSpPr/>
          <p:nvPr/>
        </p:nvGrpSpPr>
        <p:grpSpPr>
          <a:xfrm>
            <a:off x="8463144" y="2702972"/>
            <a:ext cx="1465215" cy="236481"/>
            <a:chOff x="7429489" y="2739548"/>
            <a:chExt cx="1594020" cy="318880"/>
          </a:xfrm>
        </p:grpSpPr>
        <p:sp>
          <p:nvSpPr>
            <p:cNvPr id="60" name="Eingekerbter Richtungspfeil 171_____________________">
              <a:extLst>
                <a:ext uri="{FF2B5EF4-FFF2-40B4-BE49-F238E27FC236}">
                  <a16:creationId xmlns:a16="http://schemas.microsoft.com/office/drawing/2014/main" id="{D64B3A6B-4A32-F62A-8061-531900C83F8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429489" y="2739548"/>
              <a:ext cx="1166839" cy="318880"/>
            </a:xfrm>
            <a:prstGeom prst="homePlate">
              <a:avLst/>
            </a:prstGeom>
            <a:solidFill>
              <a:srgbClr val="E0E8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Lấy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tín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hiệu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23D4009D-8BB3-E2C5-557B-10CF9999FF6C}"/>
                </a:ext>
              </a:extLst>
            </p:cNvPr>
            <p:cNvSpPr/>
            <p:nvPr/>
          </p:nvSpPr>
          <p:spPr>
            <a:xfrm>
              <a:off x="8494387" y="2804802"/>
              <a:ext cx="402726" cy="242553"/>
            </a:xfrm>
            <a:prstGeom prst="chevron">
              <a:avLst/>
            </a:prstGeom>
            <a:solidFill>
              <a:srgbClr val="D7D7DA"/>
            </a:solidFill>
            <a:ln w="19050" cap="flat" cmpd="sng" algn="ctr">
              <a:solidFill>
                <a:srgbClr val="3F136C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3" name="Flowchart: Decision 22">
              <a:extLst>
                <a:ext uri="{FF2B5EF4-FFF2-40B4-BE49-F238E27FC236}">
                  <a16:creationId xmlns:a16="http://schemas.microsoft.com/office/drawing/2014/main" id="{F46EE5D6-C430-FD8C-358A-11E6F53ACA08}"/>
                </a:ext>
              </a:extLst>
            </p:cNvPr>
            <p:cNvSpPr/>
            <p:nvPr/>
          </p:nvSpPr>
          <p:spPr>
            <a:xfrm>
              <a:off x="8805829" y="2788975"/>
              <a:ext cx="217680" cy="267524"/>
            </a:xfrm>
            <a:prstGeom prst="flowChartDecision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2" name="Flowchart: Decision 33">
            <a:extLst>
              <a:ext uri="{FF2B5EF4-FFF2-40B4-BE49-F238E27FC236}">
                <a16:creationId xmlns:a16="http://schemas.microsoft.com/office/drawing/2014/main" id="{A4302A3F-9AA1-D9B7-DC73-48218E3BD36F}"/>
              </a:ext>
            </a:extLst>
          </p:cNvPr>
          <p:cNvSpPr/>
          <p:nvPr/>
        </p:nvSpPr>
        <p:spPr>
          <a:xfrm>
            <a:off x="11229596" y="6144341"/>
            <a:ext cx="203737" cy="260385"/>
          </a:xfrm>
          <a:prstGeom prst="flowChartDecisio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l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421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A3238D4-04A7-48B5-A83F-D11608C8F0D5}"/>
              </a:ext>
            </a:extLst>
          </p:cNvPr>
          <p:cNvSpPr txBox="1"/>
          <p:nvPr/>
        </p:nvSpPr>
        <p:spPr>
          <a:xfrm>
            <a:off x="1482571" y="1233985"/>
            <a:ext cx="10065961" cy="456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Tổng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Quan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Về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Arduno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MKR 1000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1BE8A62-16DB-4281-A2CB-14B9ABE1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47" y="2507969"/>
            <a:ext cx="3694051" cy="198621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6D60B52-B678-440C-B0C1-D41916B4067A}"/>
              </a:ext>
            </a:extLst>
          </p:cNvPr>
          <p:cNvSpPr txBox="1"/>
          <p:nvPr/>
        </p:nvSpPr>
        <p:spPr>
          <a:xfrm>
            <a:off x="4458784" y="2055813"/>
            <a:ext cx="7161017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Arduino MKR1000 </a:t>
            </a:r>
            <a:r>
              <a:rPr lang="en-US" sz="2000" dirty="0" err="1">
                <a:effectLst/>
              </a:rPr>
              <a:t>là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một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bảng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mạch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mạnh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mẽ</a:t>
            </a:r>
            <a:r>
              <a:rPr lang="en-US" sz="2000" dirty="0">
                <a:effectLst/>
              </a:rPr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qua </a:t>
            </a:r>
            <a:r>
              <a:rPr lang="en-US" sz="2000" dirty="0">
                <a:effectLst/>
              </a:rPr>
              <a:t>Wi-Fi. </a:t>
            </a:r>
            <a:r>
              <a:rPr lang="en-US" sz="2000" dirty="0" err="1">
                <a:effectLst/>
              </a:rPr>
              <a:t>Đây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là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giải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pháp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lý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tưởng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cho</a:t>
            </a:r>
            <a:r>
              <a:rPr lang="en-US" sz="2000" dirty="0">
                <a:effectLst/>
              </a:rPr>
              <a:t> các </a:t>
            </a:r>
            <a:r>
              <a:rPr lang="en-US" sz="2000" dirty="0" err="1">
                <a:effectLst/>
              </a:rPr>
              <a:t>nhà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sản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xuất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muốn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thiết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kế</a:t>
            </a:r>
            <a:r>
              <a:rPr lang="en-US" sz="2000" dirty="0">
                <a:effectLst/>
              </a:rPr>
              <a:t> các </a:t>
            </a:r>
            <a:r>
              <a:rPr lang="en-US" sz="2000" dirty="0" err="1">
                <a:effectLst/>
              </a:rPr>
              <a:t>dự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án</a:t>
            </a:r>
            <a:r>
              <a:rPr lang="en-US" sz="2000" dirty="0">
                <a:effectLst/>
              </a:rPr>
              <a:t> IoT </a:t>
            </a:r>
            <a:r>
              <a:rPr lang="en-US" sz="2000" dirty="0" err="1">
                <a:effectLst/>
              </a:rPr>
              <a:t>với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kinh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nghiệm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tối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thiểu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trước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đây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trong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mạng</a:t>
            </a:r>
            <a:r>
              <a:rPr lang="en-US" sz="200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</a:rPr>
              <a:t>Nó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dựa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trên</a:t>
            </a:r>
            <a:r>
              <a:rPr lang="en-US" sz="2000" dirty="0">
                <a:effectLst/>
              </a:rPr>
              <a:t> ATMEL ATSAMW25 SOC (</a:t>
            </a:r>
            <a:r>
              <a:rPr lang="en-US" sz="2000" dirty="0" err="1">
                <a:effectLst/>
              </a:rPr>
              <a:t>Hệ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thống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trên</a:t>
            </a:r>
            <a:r>
              <a:rPr lang="en-US" sz="2000" dirty="0">
                <a:effectLst/>
              </a:rPr>
              <a:t> chip), </a:t>
            </a:r>
            <a:r>
              <a:rPr lang="en-US" sz="2000" dirty="0" err="1">
                <a:effectLst/>
              </a:rPr>
              <a:t>đó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là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một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phần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của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họ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thiết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bị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không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dây</a:t>
            </a:r>
            <a:r>
              <a:rPr lang="en-US" sz="2000" dirty="0">
                <a:effectLst/>
              </a:rPr>
              <a:t> Atmel SmartConnect, </a:t>
            </a:r>
            <a:r>
              <a:rPr lang="en-US" sz="2000" dirty="0" err="1">
                <a:effectLst/>
              </a:rPr>
              <a:t>được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thiết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kế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dành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riêng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cho</a:t>
            </a:r>
            <a:r>
              <a:rPr lang="en-US" sz="2000" dirty="0">
                <a:effectLst/>
              </a:rPr>
              <a:t> các </a:t>
            </a:r>
            <a:r>
              <a:rPr lang="en-US" sz="2000" dirty="0" err="1">
                <a:effectLst/>
              </a:rPr>
              <a:t>dự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án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và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thiết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bị</a:t>
            </a:r>
            <a:r>
              <a:rPr lang="en-US" sz="2000" dirty="0">
                <a:effectLst/>
              </a:rPr>
              <a:t> IoT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Có</a:t>
            </a:r>
            <a:r>
              <a:rPr lang="en-US" sz="2000" dirty="0"/>
              <a:t> 3 block </a:t>
            </a:r>
            <a:r>
              <a:rPr lang="en-US" sz="2000" dirty="0" err="1"/>
              <a:t>chính</a:t>
            </a:r>
            <a:r>
              <a:rPr lang="en-US" sz="20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+ </a:t>
            </a:r>
            <a:r>
              <a:rPr lang="en-US" sz="2000" b="0" i="0" dirty="0">
                <a:effectLst/>
              </a:rPr>
              <a:t>SAMD21 Cortex-M0+ 32bit low power ARM MCU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+ </a:t>
            </a:r>
            <a:r>
              <a:rPr lang="en-US" sz="2000" b="0" i="0" dirty="0">
                <a:effectLst/>
              </a:rPr>
              <a:t>WINC1500 low power 2.4GHz IEEE® 802.11 b/g/n Wi-Fi</a:t>
            </a:r>
          </a:p>
          <a:p>
            <a:pPr>
              <a:lnSpc>
                <a:spcPct val="90000"/>
              </a:lnSpc>
            </a:pPr>
            <a:r>
              <a:rPr lang="en-US" sz="2000" b="0" i="0" dirty="0">
                <a:effectLst/>
              </a:rPr>
              <a:t>+ ECC508 </a:t>
            </a:r>
            <a:r>
              <a:rPr lang="en-US" sz="2000" b="0" i="0" dirty="0" err="1">
                <a:effectLst/>
              </a:rPr>
              <a:t>CryptoAuthentication</a:t>
            </a:r>
            <a:endParaRPr lang="en-US" sz="2000" b="0" i="0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D515EFC-BD56-BA2A-9620-5DE0CB30AC72}"/>
              </a:ext>
            </a:extLst>
          </p:cNvPr>
          <p:cNvSpPr txBox="1"/>
          <p:nvPr/>
        </p:nvSpPr>
        <p:spPr>
          <a:xfrm>
            <a:off x="1846555" y="284085"/>
            <a:ext cx="775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Mạch</a:t>
            </a:r>
            <a:r>
              <a:rPr lang="en-US" sz="36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 </a:t>
            </a:r>
            <a:r>
              <a:rPr lang="en-US" sz="36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36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khiển</a:t>
            </a:r>
            <a:endParaRPr lang="vi-VN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0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A41748D-692F-4E2D-AF06-65467600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85" y="2847784"/>
            <a:ext cx="4260814" cy="198127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A3238D4-04A7-48B5-A83F-D11608C8F0D5}"/>
              </a:ext>
            </a:extLst>
          </p:cNvPr>
          <p:cNvSpPr txBox="1"/>
          <p:nvPr/>
        </p:nvSpPr>
        <p:spPr>
          <a:xfrm>
            <a:off x="838199" y="365125"/>
            <a:ext cx="55299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Tổng Quan Về Arduno MKR 1000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6D60B52-B678-440C-B0C1-D41916B4067A}"/>
              </a:ext>
            </a:extLst>
          </p:cNvPr>
          <p:cNvSpPr txBox="1"/>
          <p:nvPr/>
        </p:nvSpPr>
        <p:spPr>
          <a:xfrm>
            <a:off x="642026" y="1825625"/>
            <a:ext cx="4456987" cy="341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>
                <a:effectLst/>
              </a:rPr>
              <a:t>hip Arm </a:t>
            </a:r>
            <a:r>
              <a:rPr lang="en-US" sz="2000" dirty="0" err="1">
                <a:effectLst/>
              </a:rPr>
              <a:t>thay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thế</a:t>
            </a:r>
            <a:r>
              <a:rPr lang="en-US" sz="2000" dirty="0">
                <a:effectLst/>
              </a:rPr>
              <a:t> </a:t>
            </a:r>
            <a:r>
              <a:rPr lang="en-US" sz="2000" dirty="0" err="1"/>
              <a:t>A</a:t>
            </a:r>
            <a:r>
              <a:rPr lang="en-US" sz="2000" dirty="0" err="1">
                <a:effectLst/>
              </a:rPr>
              <a:t>tmega</a:t>
            </a:r>
            <a:r>
              <a:rPr lang="en-US" sz="2000" dirty="0">
                <a:effectLst/>
              </a:rPr>
              <a:t> 328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</a:t>
            </a:r>
            <a:r>
              <a:rPr lang="en-US" sz="2000" dirty="0" err="1">
                <a:effectLst/>
              </a:rPr>
              <a:t>ạch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sạc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cho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phép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nguồn</a:t>
            </a:r>
            <a:r>
              <a:rPr lang="en-US" sz="2000" dirty="0">
                <a:effectLst/>
              </a:rPr>
              <a:t> 5V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</a:rPr>
              <a:t>mạch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xử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lý</a:t>
            </a:r>
            <a:r>
              <a:rPr lang="en-US" sz="2000" dirty="0">
                <a:effectLst/>
              </a:rPr>
              <a:t> 32 bit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r>
              <a:rPr lang="en-US" sz="2000" dirty="0"/>
              <a:t> Arduino IDE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trinh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</a:rPr>
              <a:t>Dây</a:t>
            </a:r>
            <a:r>
              <a:rPr lang="en-US" sz="2000" dirty="0">
                <a:effectLst/>
              </a:rPr>
              <a:t> USB </a:t>
            </a:r>
            <a:r>
              <a:rPr lang="en-US" sz="2000" dirty="0" err="1">
                <a:effectLst/>
              </a:rPr>
              <a:t>kết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nối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kiểu</a:t>
            </a:r>
            <a:r>
              <a:rPr lang="en-US" sz="2000" dirty="0">
                <a:effectLst/>
              </a:rPr>
              <a:t> micro type 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</a:rPr>
              <a:t>Luu</a:t>
            </a:r>
            <a:r>
              <a:rPr lang="en-US" sz="2000" dirty="0">
                <a:effectLst/>
              </a:rPr>
              <a:t> ý : MKR </a:t>
            </a:r>
            <a:r>
              <a:rPr lang="en-US" sz="2000" dirty="0" err="1">
                <a:effectLst/>
              </a:rPr>
              <a:t>chạy</a:t>
            </a:r>
            <a:r>
              <a:rPr lang="en-US" sz="2000" dirty="0">
                <a:effectLst/>
              </a:rPr>
              <a:t> 3,3V. </a:t>
            </a:r>
            <a:r>
              <a:rPr lang="en-US" sz="2000" dirty="0" err="1">
                <a:effectLst/>
              </a:rPr>
              <a:t>Điên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áp</a:t>
            </a:r>
            <a:r>
              <a:rPr lang="en-US" sz="2000" dirty="0">
                <a:effectLst/>
              </a:rPr>
              <a:t> I/O </a:t>
            </a:r>
            <a:r>
              <a:rPr lang="en-US" sz="2000" dirty="0" err="1">
                <a:effectLst/>
              </a:rPr>
              <a:t>tối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đa</a:t>
            </a:r>
            <a:r>
              <a:rPr lang="en-US" sz="2000" dirty="0">
                <a:effectLst/>
              </a:rPr>
              <a:t> 3.3 </a:t>
            </a:r>
            <a:r>
              <a:rPr lang="en-US" sz="2000" dirty="0"/>
              <a:t>- _ --- </a:t>
            </a:r>
            <a:r>
              <a:rPr lang="en-US" sz="2000" dirty="0" err="1">
                <a:effectLst/>
              </a:rPr>
              <a:t>Muốn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kết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nối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thiết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bị</a:t>
            </a:r>
            <a:r>
              <a:rPr lang="en-US" sz="2000" dirty="0"/>
              <a:t> </a:t>
            </a:r>
            <a:r>
              <a:rPr lang="en-US" sz="2000" dirty="0" err="1"/>
              <a:t>ngoại</a:t>
            </a:r>
            <a:r>
              <a:rPr lang="en-US" sz="2000" dirty="0"/>
              <a:t> </a:t>
            </a:r>
            <a:r>
              <a:rPr lang="en-US" sz="2000" dirty="0" err="1"/>
              <a:t>vị</a:t>
            </a:r>
            <a:r>
              <a:rPr lang="en-US" sz="2000" dirty="0">
                <a:effectLst/>
              </a:rPr>
              <a:t> hay </a:t>
            </a:r>
            <a:r>
              <a:rPr lang="en-US" sz="2000" dirty="0" err="1">
                <a:effectLst/>
              </a:rPr>
              <a:t>cảm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biến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vào</a:t>
            </a:r>
            <a:r>
              <a:rPr lang="en-US" sz="2000" dirty="0">
                <a:effectLst/>
              </a:rPr>
              <a:t> </a:t>
            </a:r>
            <a:r>
              <a:rPr lang="en-US" sz="2000" dirty="0"/>
              <a:t>M</a:t>
            </a:r>
            <a:r>
              <a:rPr lang="en-US" sz="2000" dirty="0">
                <a:effectLst/>
              </a:rPr>
              <a:t>KR </a:t>
            </a:r>
            <a:r>
              <a:rPr lang="en-US" sz="2000" dirty="0" err="1">
                <a:effectLst/>
              </a:rPr>
              <a:t>là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có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mạch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giảm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áp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xuống</a:t>
            </a:r>
            <a:r>
              <a:rPr lang="en-US" sz="2000" dirty="0">
                <a:effectLst/>
              </a:rPr>
              <a:t> 3,3V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3419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A3238D4-04A7-48B5-A83F-D11608C8F0D5}"/>
              </a:ext>
            </a:extLst>
          </p:cNvPr>
          <p:cNvSpPr txBox="1"/>
          <p:nvPr/>
        </p:nvSpPr>
        <p:spPr>
          <a:xfrm>
            <a:off x="648800" y="5681652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dirty="0" err="1">
                <a:latin typeface="+mj-lt"/>
                <a:ea typeface="+mj-ea"/>
                <a:cs typeface="+mj-cs"/>
              </a:rPr>
              <a:t>Tổng</a:t>
            </a:r>
            <a:r>
              <a:rPr lang="en-US" sz="6100" dirty="0">
                <a:latin typeface="+mj-lt"/>
                <a:ea typeface="+mj-ea"/>
                <a:cs typeface="+mj-cs"/>
              </a:rPr>
              <a:t> Quan </a:t>
            </a:r>
            <a:r>
              <a:rPr lang="en-US" sz="6100" dirty="0" err="1">
                <a:latin typeface="+mj-lt"/>
                <a:ea typeface="+mj-ea"/>
                <a:cs typeface="+mj-cs"/>
              </a:rPr>
              <a:t>Về</a:t>
            </a:r>
            <a:r>
              <a:rPr lang="en-US" sz="6100" dirty="0">
                <a:latin typeface="+mj-lt"/>
                <a:ea typeface="+mj-ea"/>
                <a:cs typeface="+mj-cs"/>
              </a:rPr>
              <a:t> </a:t>
            </a:r>
            <a:r>
              <a:rPr lang="en-US" sz="6100" dirty="0" err="1">
                <a:latin typeface="+mj-lt"/>
                <a:ea typeface="+mj-ea"/>
                <a:cs typeface="+mj-cs"/>
              </a:rPr>
              <a:t>Arduno</a:t>
            </a:r>
            <a:r>
              <a:rPr lang="en-US" sz="6100" dirty="0">
                <a:latin typeface="+mj-lt"/>
                <a:ea typeface="+mj-ea"/>
                <a:cs typeface="+mj-cs"/>
              </a:rPr>
              <a:t> MKR 1000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3B534EE-2916-4CE1-8783-A2E29E27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10"/>
          <a:stretch/>
        </p:blipFill>
        <p:spPr>
          <a:xfrm>
            <a:off x="-22116" y="137012"/>
            <a:ext cx="4246644" cy="5388260"/>
          </a:xfrm>
          <a:prstGeom prst="rect">
            <a:avLst/>
          </a:prstGeom>
        </p:spPr>
      </p:pic>
      <p:pic>
        <p:nvPicPr>
          <p:cNvPr id="2050" name="Picture 2" descr="MKR 1000 WiFi | Arduino Documentation | Arduino Documentation">
            <a:extLst>
              <a:ext uri="{FF2B5EF4-FFF2-40B4-BE49-F238E27FC236}">
                <a16:creationId xmlns:a16="http://schemas.microsoft.com/office/drawing/2014/main" id="{03724E74-C83B-439F-BDF5-1EBB8A0A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4527" y="296544"/>
            <a:ext cx="4948929" cy="527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7885DD50-F629-48EB-9FBB-DFDF2394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507" y="2439749"/>
            <a:ext cx="3431285" cy="1655595"/>
          </a:xfrm>
          <a:prstGeom prst="rect">
            <a:avLst/>
          </a:prstGeom>
        </p:spPr>
      </p:pic>
      <p:sp>
        <p:nvSpPr>
          <p:cNvPr id="2071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4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A3238D4-04A7-48B5-A83F-D11608C8F0D5}"/>
              </a:ext>
            </a:extLst>
          </p:cNvPr>
          <p:cNvSpPr txBox="1"/>
          <p:nvPr/>
        </p:nvSpPr>
        <p:spPr>
          <a:xfrm>
            <a:off x="2237173" y="1044359"/>
            <a:ext cx="9311359" cy="64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Tổng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Quan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Về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Arduno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MKR 1000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6D60B52-B678-440C-B0C1-D41916B4067A}"/>
              </a:ext>
            </a:extLst>
          </p:cNvPr>
          <p:cNvSpPr txBox="1"/>
          <p:nvPr/>
        </p:nvSpPr>
        <p:spPr>
          <a:xfrm>
            <a:off x="2823099" y="1766657"/>
            <a:ext cx="8796702" cy="4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Mạch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này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cho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phép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giao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tiếp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với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OBD-II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trên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ô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tô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Một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giao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diện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nối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tiếp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sử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dụng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bộ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lệnh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ELM327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hỗ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trợ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tất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cả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các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tiêu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chuẩn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chính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OBD-II </a:t>
            </a:r>
            <a:r>
              <a:rPr lang="en-US" sz="18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như</a:t>
            </a: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CAN. 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D515EFC-BD56-BA2A-9620-5DE0CB30AC72}"/>
              </a:ext>
            </a:extLst>
          </p:cNvPr>
          <p:cNvSpPr txBox="1"/>
          <p:nvPr/>
        </p:nvSpPr>
        <p:spPr>
          <a:xfrm>
            <a:off x="1846555" y="284085"/>
            <a:ext cx="775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Mạch</a:t>
            </a:r>
            <a:r>
              <a:rPr lang="en-US" sz="36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36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36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36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36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CanBus</a:t>
            </a:r>
            <a:r>
              <a:rPr lang="en-US" sz="36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3600" dirty="0">
              <a:solidFill>
                <a:schemeClr val="accent4"/>
              </a:solidFill>
            </a:endParaRPr>
          </a:p>
        </p:txBody>
      </p:sp>
      <p:pic>
        <p:nvPicPr>
          <p:cNvPr id="5" name="Picture 30" descr="SparkFun OBD-II UART">
            <a:extLst>
              <a:ext uri="{FF2B5EF4-FFF2-40B4-BE49-F238E27FC236}">
                <a16:creationId xmlns:a16="http://schemas.microsoft.com/office/drawing/2014/main" id="{A13C5164-CDE2-8CDD-8EF0-B41B86C72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9" b="8046"/>
          <a:stretch/>
        </p:blipFill>
        <p:spPr bwMode="auto">
          <a:xfrm>
            <a:off x="4125055" y="2723095"/>
            <a:ext cx="4388629" cy="37906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852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A3238D4-04A7-48B5-A83F-D11608C8F0D5}"/>
              </a:ext>
            </a:extLst>
          </p:cNvPr>
          <p:cNvSpPr txBox="1"/>
          <p:nvPr/>
        </p:nvSpPr>
        <p:spPr>
          <a:xfrm>
            <a:off x="648800" y="5681652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mức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logic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SparkFun</a:t>
            </a:r>
            <a:r>
              <a:rPr lang="en-US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Hai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2071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1" descr="Bộ chuyển đổi mức logic SparkFun - Hai chiều">
            <a:extLst>
              <a:ext uri="{FF2B5EF4-FFF2-40B4-BE49-F238E27FC236}">
                <a16:creationId xmlns:a16="http://schemas.microsoft.com/office/drawing/2014/main" id="{E11FCE5D-0CB5-2D90-2CFB-B25E46F0C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9" b="13748"/>
          <a:stretch/>
        </p:blipFill>
        <p:spPr bwMode="auto">
          <a:xfrm>
            <a:off x="1301580" y="1186676"/>
            <a:ext cx="4393960" cy="3209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1A598E9-40CE-0BF9-F532-C05D8DDC1358}"/>
              </a:ext>
            </a:extLst>
          </p:cNvPr>
          <p:cNvSpPr txBox="1"/>
          <p:nvPr/>
        </p:nvSpPr>
        <p:spPr>
          <a:xfrm>
            <a:off x="6802514" y="1530468"/>
            <a:ext cx="4279464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thể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3,3V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5V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5V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3,3V.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logic.</a:t>
            </a:r>
            <a:endParaRPr lang="vi-VN" sz="2400" dirty="0">
              <a:effectLst/>
              <a:latin typeface="Palatino Linotype" panose="0204050205050503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49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A314CA2-1097-4AB0-823D-7FF820FF635D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5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5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5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yncing Cloud">
            <a:extLst>
              <a:ext uri="{FF2B5EF4-FFF2-40B4-BE49-F238E27FC236}">
                <a16:creationId xmlns:a16="http://schemas.microsoft.com/office/drawing/2014/main" id="{1E029235-777F-F740-ADC7-8E3D7EEE8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8425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2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A314CA2-1097-4AB0-823D-7FF820FF635D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DATA</a:t>
            </a:r>
          </a:p>
        </p:txBody>
      </p:sp>
      <p:graphicFrame>
        <p:nvGraphicFramePr>
          <p:cNvPr id="7" name="Hộp Văn bản 4">
            <a:extLst>
              <a:ext uri="{FF2B5EF4-FFF2-40B4-BE49-F238E27FC236}">
                <a16:creationId xmlns:a16="http://schemas.microsoft.com/office/drawing/2014/main" id="{91E7E023-1D94-6C55-F2B2-5403389C2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60976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373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A314CA2-1097-4AB0-823D-7FF820FF635D}"/>
              </a:ext>
            </a:extLst>
          </p:cNvPr>
          <p:cNvSpPr txBox="1"/>
          <p:nvPr/>
        </p:nvSpPr>
        <p:spPr>
          <a:xfrm>
            <a:off x="4105072" y="485935"/>
            <a:ext cx="1111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CLOUD DATA</a:t>
            </a:r>
            <a:endParaRPr lang="vi-VN" sz="40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E90F74E-41FD-4803-B9BB-0797F7841B6C}"/>
              </a:ext>
            </a:extLst>
          </p:cNvPr>
          <p:cNvSpPr txBox="1"/>
          <p:nvPr/>
        </p:nvSpPr>
        <p:spPr>
          <a:xfrm>
            <a:off x="1031131" y="1429966"/>
            <a:ext cx="540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Dweet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D5B50F0-5AD1-4F5C-93B8-61415258B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67" y="2743330"/>
            <a:ext cx="5778230" cy="2088328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EE31668-BCD7-4DC1-8E6C-A07E511C083E}"/>
              </a:ext>
            </a:extLst>
          </p:cNvPr>
          <p:cNvSpPr txBox="1"/>
          <p:nvPr/>
        </p:nvSpPr>
        <p:spPr>
          <a:xfrm>
            <a:off x="651753" y="2633332"/>
            <a:ext cx="39557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Dweet.io cơ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bản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là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một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API đơn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giản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mà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có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thể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được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gọi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từ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bất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kì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trình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duyệt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Web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hoặc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ứng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dụng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nào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,Geneva,sans-serif"/>
              </a:rPr>
              <a:t>Dùng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Tahoma,Geneva,sans-serif"/>
              </a:rPr>
              <a:t> </a:t>
            </a:r>
            <a:r>
              <a:rPr lang="vi-V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,Geneva,sans-serif"/>
              </a:rPr>
              <a:t>để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Tahoma,Geneva,sans-serif"/>
              </a:rPr>
              <a:t> 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lưu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dữ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liệu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từ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dự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án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Arduino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và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lấy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lại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dữ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liệu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đó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từ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ứng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dụng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 </a:t>
            </a:r>
            <a:r>
              <a:rPr lang="vi-VN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khác</a:t>
            </a:r>
            <a:r>
              <a:rPr lang="vi-V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,Geneva,sans-serif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rgbClr val="77777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https://dweet.io/</a:t>
            </a:r>
            <a:endParaRPr lang="vi-V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26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A314CA2-1097-4AB0-823D-7FF820FF635D}"/>
              </a:ext>
            </a:extLst>
          </p:cNvPr>
          <p:cNvSpPr txBox="1"/>
          <p:nvPr/>
        </p:nvSpPr>
        <p:spPr>
          <a:xfrm>
            <a:off x="1060315" y="350196"/>
            <a:ext cx="884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CLOUD DATA</a:t>
            </a:r>
            <a:endParaRPr lang="vi-VN" sz="36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E90F74E-41FD-4803-B9BB-0797F7841B6C}"/>
              </a:ext>
            </a:extLst>
          </p:cNvPr>
          <p:cNvSpPr txBox="1"/>
          <p:nvPr/>
        </p:nvSpPr>
        <p:spPr>
          <a:xfrm>
            <a:off x="778213" y="1303506"/>
            <a:ext cx="565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Freeboard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EE31668-BCD7-4DC1-8E6C-A07E511C083E}"/>
              </a:ext>
            </a:extLst>
          </p:cNvPr>
          <p:cNvSpPr txBox="1"/>
          <p:nvPr/>
        </p:nvSpPr>
        <p:spPr>
          <a:xfrm>
            <a:off x="778213" y="2169268"/>
            <a:ext cx="431908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trang </a:t>
            </a:r>
            <a:r>
              <a:rPr lang="vi-VN" dirty="0" err="1"/>
              <a:t>web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hiển</a:t>
            </a:r>
            <a:r>
              <a:rPr lang="vi-VN" dirty="0"/>
              <a:t>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thông tin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IoT</a:t>
            </a:r>
            <a:r>
              <a:rPr lang="vi-VN" dirty="0"/>
              <a:t>, đơn </a:t>
            </a:r>
            <a:r>
              <a:rPr lang="vi-VN" dirty="0" err="1"/>
              <a:t>giản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quan </a:t>
            </a:r>
            <a:r>
              <a:rPr lang="vi-VN" dirty="0" err="1"/>
              <a:t>nhất</a:t>
            </a:r>
            <a:r>
              <a:rPr lang="vi-VN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Freeboard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mã</a:t>
            </a:r>
            <a:r>
              <a:rPr lang="vi-VN" dirty="0"/>
              <a:t> </a:t>
            </a:r>
            <a:r>
              <a:rPr lang="vi-VN" dirty="0" err="1"/>
              <a:t>nguồn</a:t>
            </a:r>
            <a:r>
              <a:rPr lang="vi-VN" dirty="0"/>
              <a:t> </a:t>
            </a:r>
            <a:r>
              <a:rPr lang="vi-VN" dirty="0" err="1"/>
              <a:t>mở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,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dựng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giao </a:t>
            </a:r>
            <a:r>
              <a:rPr lang="vi-VN" dirty="0" err="1"/>
              <a:t>diện</a:t>
            </a:r>
            <a:r>
              <a:rPr lang="vi-VN" dirty="0"/>
              <a:t> trong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minh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0" i="0" dirty="0">
                <a:solidFill>
                  <a:srgbClr val="000000"/>
                </a:solidFill>
                <a:effectLst/>
                <a:latin typeface="CourierStd" panose="02070409020205020404" pitchFamily="49" charset="0"/>
              </a:rPr>
              <a:t>http://freeboard.io/</a:t>
            </a:r>
            <a:r>
              <a:rPr lang="vi-VN" dirty="0"/>
              <a:t> </a:t>
            </a:r>
            <a:br>
              <a:rPr lang="vi-VN" dirty="0"/>
            </a:br>
            <a:endParaRPr lang="vi-VN" dirty="0"/>
          </a:p>
        </p:txBody>
      </p:sp>
      <p:pic>
        <p:nvPicPr>
          <p:cNvPr id="1026" name="Picture 2" descr="Không có mô tả ảnh.">
            <a:extLst>
              <a:ext uri="{FF2B5EF4-FFF2-40B4-BE49-F238E27FC236}">
                <a16:creationId xmlns:a16="http://schemas.microsoft.com/office/drawing/2014/main" id="{ED38B54F-855E-45B3-A6A6-F182772E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883" y="585927"/>
            <a:ext cx="5472516" cy="555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443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B9244C5-24A1-4DE1-A94E-ACE0E7C9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vi-VN" sz="5400">
                <a:solidFill>
                  <a:srgbClr val="FFFFFF"/>
                </a:solidFill>
              </a:rPr>
              <a:t>Cloud data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2759C30-384B-41AF-BD5B-DFFF86428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40528"/>
            <a:ext cx="5839837" cy="4836434"/>
          </a:xfrm>
        </p:spPr>
        <p:txBody>
          <a:bodyPr>
            <a:normAutofit/>
          </a:bodyPr>
          <a:lstStyle/>
          <a:p>
            <a:r>
              <a:rPr lang="vi-VN" b="1" dirty="0"/>
              <a:t>Phương </a:t>
            </a:r>
            <a:r>
              <a:rPr lang="vi-VN" b="1" dirty="0" err="1"/>
              <a:t>pháp</a:t>
            </a:r>
            <a:r>
              <a:rPr lang="vi-VN" b="1" dirty="0"/>
              <a:t> </a:t>
            </a:r>
            <a:r>
              <a:rPr lang="vi-VN" b="1" dirty="0" err="1"/>
              <a:t>thực</a:t>
            </a:r>
            <a:r>
              <a:rPr lang="vi-VN" b="1" dirty="0"/>
              <a:t> </a:t>
            </a:r>
            <a:r>
              <a:rPr lang="vi-VN" b="1" dirty="0" err="1"/>
              <a:t>hiện</a:t>
            </a:r>
            <a:r>
              <a:rPr lang="vi-VN" b="1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200" dirty="0" err="1">
                <a:latin typeface="Tahoma,Geneva,sans-serif"/>
              </a:rPr>
              <a:t>G</a:t>
            </a:r>
            <a:r>
              <a:rPr lang="vi-VN" sz="2200" i="0" dirty="0" err="1">
                <a:effectLst/>
                <a:latin typeface="Tahoma,Geneva,sans-serif"/>
              </a:rPr>
              <a:t>ọi</a:t>
            </a:r>
            <a:r>
              <a:rPr lang="vi-VN" sz="2200" i="0" dirty="0">
                <a:effectLst/>
                <a:latin typeface="Tahoma,Geneva,sans-serif"/>
              </a:rPr>
              <a:t> API </a:t>
            </a:r>
            <a:r>
              <a:rPr lang="vi-VN" sz="2200" i="0" dirty="0" err="1">
                <a:effectLst/>
                <a:latin typeface="Tahoma,Geneva,sans-serif"/>
              </a:rPr>
              <a:t>của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dịch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vụ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đó</a:t>
            </a:r>
            <a:r>
              <a:rPr lang="vi-VN" sz="2200" i="0" dirty="0">
                <a:effectLst/>
                <a:latin typeface="Tahoma,Geneva,sans-serif"/>
              </a:rPr>
              <a:t>, </a:t>
            </a:r>
            <a:r>
              <a:rPr lang="vi-VN" sz="2200" i="0" dirty="0" err="1">
                <a:effectLst/>
                <a:latin typeface="Tahoma,Geneva,sans-serif"/>
              </a:rPr>
              <a:t>với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dữ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liệu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muốn</a:t>
            </a:r>
            <a:r>
              <a:rPr lang="vi-VN" sz="2200" i="0" dirty="0">
                <a:effectLst/>
                <a:latin typeface="Tahoma,Geneva,sans-serif"/>
              </a:rPr>
              <a:t> lưu </a:t>
            </a:r>
            <a:r>
              <a:rPr lang="vi-VN" sz="2200" i="0" dirty="0" err="1">
                <a:effectLst/>
                <a:latin typeface="Tahoma,Geneva,sans-serif"/>
              </a:rPr>
              <a:t>online</a:t>
            </a:r>
            <a:r>
              <a:rPr lang="vi-VN" sz="2200" i="0" dirty="0">
                <a:effectLst/>
                <a:latin typeface="Tahoma,Geneva,sans-serif"/>
              </a:rPr>
              <a:t>. </a:t>
            </a:r>
            <a:r>
              <a:rPr lang="vi-VN" sz="2200" i="0" dirty="0" err="1">
                <a:effectLst/>
                <a:latin typeface="Tahoma,Geneva,sans-serif"/>
              </a:rPr>
              <a:t>Điều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này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sẽ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dược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thực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hiện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với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board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Arduino</a:t>
            </a:r>
            <a:r>
              <a:rPr lang="vi-VN" sz="2200" i="0" dirty="0">
                <a:effectLst/>
                <a:latin typeface="Tahoma,Geneva,sans-serif"/>
              </a:rPr>
              <a:t> , </a:t>
            </a:r>
            <a:r>
              <a:rPr lang="vi-VN" sz="2200" i="0" dirty="0" err="1">
                <a:effectLst/>
                <a:latin typeface="Tahoma,Geneva,sans-serif"/>
              </a:rPr>
              <a:t>tại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đó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chúng</a:t>
            </a:r>
            <a:r>
              <a:rPr lang="vi-VN" sz="2200" i="0" dirty="0">
                <a:effectLst/>
                <a:latin typeface="Tahoma,Geneva,sans-serif"/>
              </a:rPr>
              <a:t> ta </a:t>
            </a:r>
            <a:r>
              <a:rPr lang="vi-VN" sz="2200" i="0" dirty="0" err="1">
                <a:effectLst/>
                <a:latin typeface="Tahoma,Geneva,sans-serif"/>
              </a:rPr>
              <a:t>sẽ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gửi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dữ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liệu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cảm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biến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tới</a:t>
            </a:r>
            <a:r>
              <a:rPr lang="vi-VN" sz="2200" i="0" dirty="0">
                <a:effectLst/>
                <a:latin typeface="Tahoma,Geneva,sans-serif"/>
              </a:rPr>
              <a:t> những </a:t>
            </a:r>
            <a:r>
              <a:rPr lang="vi-VN" sz="2200" i="0" dirty="0" err="1">
                <a:effectLst/>
                <a:latin typeface="Tahoma,Geneva,sans-serif"/>
              </a:rPr>
              <a:t>dịch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vụ</a:t>
            </a:r>
            <a:r>
              <a:rPr lang="vi-VN" sz="2200" i="0" dirty="0">
                <a:effectLst/>
                <a:latin typeface="Tahoma,Geneva,sans-serif"/>
              </a:rPr>
              <a:t> ở trên (</a:t>
            </a:r>
            <a:r>
              <a:rPr lang="vi-VN" sz="2200" i="0" dirty="0" err="1">
                <a:effectLst/>
                <a:latin typeface="Tahoma,Geneva,sans-serif"/>
              </a:rPr>
              <a:t>dweet</a:t>
            </a:r>
            <a:r>
              <a:rPr lang="vi-VN" sz="2200" i="0" dirty="0">
                <a:effectLst/>
                <a:latin typeface="Tahoma,Geneva,sans-serif"/>
              </a:rPr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200" i="0" dirty="0" err="1">
                <a:effectLst/>
                <a:latin typeface="Tahoma,Geneva,sans-serif"/>
              </a:rPr>
              <a:t>Tiếp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đến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chúng</a:t>
            </a:r>
            <a:r>
              <a:rPr lang="vi-VN" sz="2200" i="0" dirty="0">
                <a:effectLst/>
                <a:latin typeface="Tahoma,Geneva,sans-serif"/>
              </a:rPr>
              <a:t> ta </a:t>
            </a:r>
            <a:r>
              <a:rPr lang="vi-VN" sz="2200" i="0" dirty="0" err="1">
                <a:effectLst/>
                <a:latin typeface="Tahoma,Geneva,sans-serif"/>
              </a:rPr>
              <a:t>có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thể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sử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dụng</a:t>
            </a:r>
            <a:r>
              <a:rPr lang="vi-VN" sz="2200" i="0" dirty="0">
                <a:effectLst/>
                <a:latin typeface="Tahoma,Geneva,sans-serif"/>
              </a:rPr>
              <a:t> những </a:t>
            </a:r>
            <a:r>
              <a:rPr lang="vi-VN" sz="2200" i="0" dirty="0" err="1">
                <a:effectLst/>
                <a:latin typeface="Tahoma,Geneva,sans-serif"/>
              </a:rPr>
              <a:t>dữ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liệu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đó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từ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các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dịch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vụ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khác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ví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dụ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để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vẽ</a:t>
            </a:r>
            <a:r>
              <a:rPr lang="vi-VN" sz="2200" i="0" dirty="0">
                <a:effectLst/>
                <a:latin typeface="Tahoma,Geneva,sans-serif"/>
              </a:rPr>
              <a:t> sơ </a:t>
            </a:r>
            <a:r>
              <a:rPr lang="vi-VN" sz="2200" i="0" dirty="0" err="1">
                <a:effectLst/>
                <a:latin typeface="Tahoma,Geneva,sans-serif"/>
              </a:rPr>
              <a:t>đồ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dữ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liệu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một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cách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trực</a:t>
            </a:r>
            <a:r>
              <a:rPr lang="vi-VN" sz="2200" i="0" dirty="0">
                <a:effectLst/>
                <a:latin typeface="Tahoma,Geneva,sans-serif"/>
              </a:rPr>
              <a:t> quan bên trong </a:t>
            </a:r>
            <a:r>
              <a:rPr lang="vi-VN" sz="2200" i="0" dirty="0" err="1">
                <a:effectLst/>
                <a:latin typeface="Tahoma,Geneva,sans-serif"/>
              </a:rPr>
              <a:t>bảng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điều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khiển</a:t>
            </a:r>
            <a:r>
              <a:rPr lang="vi-VN" sz="2200" i="0" dirty="0">
                <a:effectLst/>
                <a:latin typeface="Tahoma,Geneva,sans-serif"/>
              </a:rPr>
              <a:t> </a:t>
            </a:r>
            <a:r>
              <a:rPr lang="vi-VN" sz="2200" i="0" dirty="0" err="1">
                <a:effectLst/>
                <a:latin typeface="Tahoma,Geneva,sans-serif"/>
              </a:rPr>
              <a:t>online</a:t>
            </a:r>
            <a:r>
              <a:rPr lang="vi-VN" sz="2200" i="0" dirty="0">
                <a:effectLst/>
                <a:latin typeface="Tahoma,Geneva,sans-serif"/>
              </a:rPr>
              <a:t> (</a:t>
            </a:r>
            <a:r>
              <a:rPr lang="vi-VN" sz="2200" i="0" dirty="0" err="1">
                <a:effectLst/>
                <a:latin typeface="Tahoma,Geneva,sans-serif"/>
              </a:rPr>
              <a:t>Freeboard</a:t>
            </a:r>
            <a:r>
              <a:rPr lang="vi-VN" sz="2200" i="0" dirty="0">
                <a:effectLst/>
                <a:latin typeface="Tahoma,Geneva,sans-serif"/>
              </a:rPr>
              <a:t>).</a:t>
            </a:r>
          </a:p>
          <a:p>
            <a:pPr marL="0" indent="0">
              <a:buNone/>
            </a:pPr>
            <a:endParaRPr lang="vi-VN" sz="2200" dirty="0"/>
          </a:p>
        </p:txBody>
      </p:sp>
    </p:spTree>
    <p:extLst>
      <p:ext uri="{BB962C8B-B14F-4D97-AF65-F5344CB8AC3E}">
        <p14:creationId xmlns:p14="http://schemas.microsoft.com/office/powerpoint/2010/main" val="107540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92957-6AD1-6592-90C5-5AAF018A0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ndara" panose="020E0502030303020204" pitchFamily="34" charset="0"/>
              </a:rPr>
              <a:t>     NỘI DUNG</a:t>
            </a:r>
            <a:br>
              <a:rPr lang="en-US" b="1" dirty="0">
                <a:solidFill>
                  <a:srgbClr val="FFFFFF"/>
                </a:solidFill>
                <a:latin typeface="Candara" panose="020E0502030303020204" pitchFamily="34" charset="0"/>
              </a:rPr>
            </a:br>
            <a:endParaRPr lang="en-US" b="1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1792-14EE-426F-9372-8EB49120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912" y="1410510"/>
            <a:ext cx="5752542" cy="3868469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Giới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thiệu</a:t>
            </a:r>
            <a:endParaRPr lang="en-US" sz="3200" b="1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3200" b="1" dirty="0">
                <a:latin typeface="+mj-lt"/>
                <a:cs typeface="Times New Roman" panose="02020603050405020304" pitchFamily="18" charset="0"/>
              </a:rPr>
              <a:t>Cơ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sở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lý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thuyết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Chọn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phương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án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thiết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kế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Thiết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kế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bố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trí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chung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Thiết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kế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kĩ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thuật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Kết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luận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&amp;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hướng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phát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triển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sz="3200" b="1" dirty="0">
              <a:latin typeface="+mj-lt"/>
              <a:cs typeface="Times New Roman" panose="02020603050405020304" pitchFamily="18" charset="0"/>
            </a:endParaRPr>
          </a:p>
          <a:p>
            <a:pPr marL="571500" indent="-571500">
              <a:buAutoNum type="romanUcPeriod" startAt="3"/>
            </a:pPr>
            <a:endParaRPr lang="en-US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71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B9244C5-24A1-4DE1-A94E-ACE0E7C9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vi-VN" sz="5400">
                <a:solidFill>
                  <a:srgbClr val="FFFFFF"/>
                </a:solidFill>
              </a:rPr>
              <a:t>Cloud data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2759C30-384B-41AF-BD5B-DFFF86428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433" y="373528"/>
            <a:ext cx="5234320" cy="1212082"/>
          </a:xfrm>
        </p:spPr>
        <p:txBody>
          <a:bodyPr>
            <a:normAutofit/>
          </a:bodyPr>
          <a:lstStyle/>
          <a:p>
            <a:r>
              <a:rPr lang="vi-VN" sz="2400" b="1" dirty="0" err="1"/>
              <a:t>Kết</a:t>
            </a:r>
            <a:r>
              <a:rPr lang="vi-VN" sz="2400" b="1" dirty="0"/>
              <a:t> </a:t>
            </a:r>
            <a:r>
              <a:rPr lang="vi-VN" sz="2400" b="1" dirty="0" err="1"/>
              <a:t>quả</a:t>
            </a:r>
            <a:r>
              <a:rPr lang="vi-VN" sz="2400" b="1" dirty="0"/>
              <a:t> </a:t>
            </a:r>
            <a:r>
              <a:rPr lang="vi-VN" sz="2400" b="1" dirty="0" err="1"/>
              <a:t>đạt</a:t>
            </a:r>
            <a:r>
              <a:rPr lang="vi-VN" sz="2400" b="1" dirty="0"/>
              <a:t> </a:t>
            </a:r>
            <a:r>
              <a:rPr lang="vi-VN" sz="2400" b="1" dirty="0" err="1"/>
              <a:t>được</a:t>
            </a:r>
            <a:r>
              <a:rPr lang="vi-VN" sz="2400" b="1" dirty="0"/>
              <a:t> </a:t>
            </a:r>
          </a:p>
          <a:p>
            <a:pPr marL="0" indent="0">
              <a:buNone/>
            </a:pPr>
            <a:endParaRPr lang="vi-VN" sz="240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ED045E4-485D-4852-8881-0E8E9296E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5" r="50000" b="13550"/>
          <a:stretch/>
        </p:blipFill>
        <p:spPr>
          <a:xfrm>
            <a:off x="6005900" y="890381"/>
            <a:ext cx="5919964" cy="546354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34D9EBE-0A4B-44CB-BAD0-819C1C46F594}"/>
              </a:ext>
            </a:extLst>
          </p:cNvPr>
          <p:cNvSpPr txBox="1"/>
          <p:nvPr/>
        </p:nvSpPr>
        <p:spPr>
          <a:xfrm>
            <a:off x="1079770" y="4348264"/>
            <a:ext cx="4221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 err="1"/>
              <a:t>Kiểm</a:t>
            </a:r>
            <a:r>
              <a:rPr lang="vi-VN" dirty="0"/>
              <a:t> tra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trạng</a:t>
            </a:r>
            <a:r>
              <a:rPr lang="vi-VN" dirty="0"/>
              <a:t> </a:t>
            </a:r>
            <a:r>
              <a:rPr lang="vi-VN" dirty="0" err="1"/>
              <a:t>thái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nối</a:t>
            </a: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 err="1">
                <a:latin typeface="Consolas" panose="020B0609020204030204" pitchFamily="49" charset="0"/>
              </a:rPr>
              <a:t>Xuất</a:t>
            </a:r>
            <a:r>
              <a:rPr lang="vi-VN" b="0" dirty="0">
                <a:effectLst/>
                <a:latin typeface="Consolas" panose="020B0609020204030204" pitchFamily="49" charset="0"/>
              </a:rPr>
              <a:t> ra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địa</a:t>
            </a:r>
            <a:r>
              <a:rPr lang="vi-VN" b="0" dirty="0">
                <a:effectLst/>
                <a:latin typeface="Consolas" panose="020B0609020204030204" pitchFamily="49" charset="0"/>
              </a:rPr>
              <a:t>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chỉ</a:t>
            </a:r>
            <a:r>
              <a:rPr lang="vi-VN" b="0" dirty="0">
                <a:effectLst/>
                <a:latin typeface="Consolas" panose="020B0609020204030204" pitchFamily="49" charset="0"/>
              </a:rPr>
              <a:t>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Mac</a:t>
            </a:r>
            <a:r>
              <a:rPr lang="vi-VN" b="0" dirty="0">
                <a:effectLst/>
                <a:latin typeface="Consolas" panose="020B0609020204030204" pitchFamily="49" charset="0"/>
              </a:rPr>
              <a:t>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của</a:t>
            </a:r>
            <a:r>
              <a:rPr lang="vi-VN" b="0" dirty="0">
                <a:effectLst/>
                <a:latin typeface="Consolas" panose="020B0609020204030204" pitchFamily="49" charset="0"/>
              </a:rPr>
              <a:t>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Arduino</a:t>
            </a:r>
            <a:r>
              <a:rPr lang="vi-VN" b="0" dirty="0">
                <a:effectLst/>
                <a:latin typeface="Consolas" panose="020B0609020204030204" pitchFamily="49" charset="0"/>
              </a:rPr>
              <a:t> MKR1000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station</a:t>
            </a:r>
            <a:endParaRPr lang="vi-VN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vi-VN" b="0" dirty="0" err="1">
                <a:effectLst/>
                <a:latin typeface="Consolas" panose="020B0609020204030204" pitchFamily="49" charset="0"/>
              </a:rPr>
              <a:t>Xuất</a:t>
            </a:r>
            <a:r>
              <a:rPr lang="vi-VN" b="0" dirty="0">
                <a:effectLst/>
                <a:latin typeface="Consolas" panose="020B0609020204030204" pitchFamily="49" charset="0"/>
              </a:rPr>
              <a:t> ra th</a:t>
            </a:r>
            <a:r>
              <a:rPr lang="vi-VN" dirty="0">
                <a:latin typeface="Consolas" panose="020B0609020204030204" pitchFamily="49" charset="0"/>
              </a:rPr>
              <a:t>ông tin </a:t>
            </a:r>
            <a:r>
              <a:rPr lang="vi-VN" dirty="0" err="1">
                <a:latin typeface="Consolas" panose="020B0609020204030204" pitchFamily="49" charset="0"/>
              </a:rPr>
              <a:t>mạng</a:t>
            </a:r>
            <a:r>
              <a:rPr lang="vi-VN" dirty="0">
                <a:latin typeface="Consolas" panose="020B0609020204030204" pitchFamily="49" charset="0"/>
              </a:rPr>
              <a:t> đang </a:t>
            </a:r>
            <a:r>
              <a:rPr lang="vi-VN" dirty="0" err="1">
                <a:latin typeface="Consolas" panose="020B0609020204030204" pitchFamily="49" charset="0"/>
              </a:rPr>
              <a:t>kết</a:t>
            </a:r>
            <a:r>
              <a:rPr lang="vi-VN" dirty="0">
                <a:latin typeface="Consolas" panose="020B0609020204030204" pitchFamily="49" charset="0"/>
              </a:rPr>
              <a:t> </a:t>
            </a:r>
            <a:r>
              <a:rPr lang="vi-VN" dirty="0" err="1">
                <a:latin typeface="Consolas" panose="020B0609020204030204" pitchFamily="49" charset="0"/>
              </a:rPr>
              <a:t>nối</a:t>
            </a:r>
            <a:r>
              <a:rPr lang="vi-VN" dirty="0">
                <a:latin typeface="Consolas" panose="020B0609020204030204" pitchFamily="49" charset="0"/>
              </a:rPr>
              <a:t> (SSID, BSSID, RSSI, </a:t>
            </a:r>
            <a:r>
              <a:rPr lang="vi-VN" dirty="0" err="1">
                <a:latin typeface="Consolas" panose="020B0609020204030204" pitchFamily="49" charset="0"/>
              </a:rPr>
              <a:t>Encryption</a:t>
            </a:r>
            <a:r>
              <a:rPr lang="vi-VN" dirty="0"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vi-VN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79392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7160BD5-C319-421A-AB59-19E59F00BB82}"/>
              </a:ext>
            </a:extLst>
          </p:cNvPr>
          <p:cNvSpPr txBox="1"/>
          <p:nvPr/>
        </p:nvSpPr>
        <p:spPr>
          <a:xfrm>
            <a:off x="3598876" y="1712384"/>
            <a:ext cx="7929221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4.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Thiết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kế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bố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trí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chung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4C9E59D-56C0-4AA8-B70A-8A1CA0379F26}"/>
              </a:ext>
            </a:extLst>
          </p:cNvPr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53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BA0B80A-BA5A-4A7D-AE61-A8914EB4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4" y="-59341"/>
            <a:ext cx="2675966" cy="2412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Bố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tr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í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chung</a:t>
            </a:r>
            <a:br>
              <a:rPr lang="en-US" sz="32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EEE3637F-D906-BF70-084D-278BD2CB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882" y="1917577"/>
            <a:ext cx="8006918" cy="4259386"/>
          </a:xfrm>
        </p:spPr>
        <p:txBody>
          <a:bodyPr/>
          <a:lstStyle/>
          <a:p>
            <a:endParaRPr lang="vi-VN" dirty="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77901981-1B0D-8858-40C1-EC713C6F3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5" y="1825625"/>
            <a:ext cx="7878620" cy="3838626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BA66288-5C49-8214-2C3F-CB801FBEA8C4}"/>
              </a:ext>
            </a:extLst>
          </p:cNvPr>
          <p:cNvSpPr txBox="1"/>
          <p:nvPr/>
        </p:nvSpPr>
        <p:spPr>
          <a:xfrm>
            <a:off x="5237824" y="6176963"/>
            <a:ext cx="595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đọc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endParaRPr lang="vi-VN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4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53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BA0B80A-BA5A-4A7D-AE61-A8914EB4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4" y="-59341"/>
            <a:ext cx="2675966" cy="2412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Bố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tr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í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chung</a:t>
            </a:r>
            <a:br>
              <a:rPr lang="en-US" sz="32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EEE3637F-D906-BF70-084D-278BD2CB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882" y="1917577"/>
            <a:ext cx="8006918" cy="4259386"/>
          </a:xfrm>
        </p:spPr>
        <p:txBody>
          <a:bodyPr/>
          <a:lstStyle/>
          <a:p>
            <a:pPr marL="0" indent="0">
              <a:buNone/>
            </a:pPr>
            <a:endParaRPr lang="vi-VN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BA66288-5C49-8214-2C3F-CB801FBEA8C4}"/>
              </a:ext>
            </a:extLst>
          </p:cNvPr>
          <p:cNvSpPr txBox="1"/>
          <p:nvPr/>
        </p:nvSpPr>
        <p:spPr>
          <a:xfrm>
            <a:off x="5202315" y="5353235"/>
            <a:ext cx="599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mạch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đọc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i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LCD</a:t>
            </a:r>
            <a:endParaRPr lang="vi-VN" dirty="0">
              <a:solidFill>
                <a:srgbClr val="92D050"/>
              </a:solidFill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CD0AC010-860A-906F-0A15-A32C54415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55" y="860105"/>
            <a:ext cx="7598047" cy="4386597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1CCB543-DBCC-192F-BB3E-8B913D38F42A}"/>
              </a:ext>
            </a:extLst>
          </p:cNvPr>
          <p:cNvSpPr txBox="1"/>
          <p:nvPr/>
        </p:nvSpPr>
        <p:spPr>
          <a:xfrm>
            <a:off x="230819" y="3400427"/>
            <a:ext cx="4350059" cy="2920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SparkFun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OBD II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logic 5V-3.3V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5: Arduino MKR1000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tabLst>
                <a:tab pos="21399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6: LCD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26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87631-3853-64AD-5833-4E0D89A3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905" y="1008993"/>
            <a:ext cx="8447713" cy="2656996"/>
          </a:xfrm>
        </p:spPr>
        <p:txBody>
          <a:bodyPr anchor="b">
            <a:normAutofit/>
          </a:bodyPr>
          <a:lstStyle/>
          <a:p>
            <a:pPr algn="l"/>
            <a:r>
              <a:rPr lang="en-US" sz="6600" b="1" dirty="0">
                <a:latin typeface="Candara" panose="020E0502030303020204" pitchFamily="34" charset="0"/>
              </a:rPr>
              <a:t>5.</a:t>
            </a:r>
            <a:r>
              <a:rPr lang="vi-VN" sz="6600" b="1" dirty="0">
                <a:latin typeface="Candara" panose="020E0502030303020204" pitchFamily="34" charset="0"/>
              </a:rPr>
              <a:t> </a:t>
            </a:r>
            <a:r>
              <a:rPr lang="vi-VN" sz="6600" b="1" dirty="0" err="1">
                <a:latin typeface="Candara" panose="020E0502030303020204" pitchFamily="34" charset="0"/>
              </a:rPr>
              <a:t>Thiết</a:t>
            </a:r>
            <a:r>
              <a:rPr lang="vi-VN" sz="6600" b="1" dirty="0">
                <a:latin typeface="Candara" panose="020E0502030303020204" pitchFamily="34" charset="0"/>
              </a:rPr>
              <a:t> </a:t>
            </a:r>
            <a:r>
              <a:rPr lang="vi-VN" sz="6600" b="1" dirty="0" err="1">
                <a:latin typeface="Candara" panose="020E0502030303020204" pitchFamily="34" charset="0"/>
              </a:rPr>
              <a:t>kế</a:t>
            </a:r>
            <a:r>
              <a:rPr lang="vi-VN" sz="6600" b="1" dirty="0">
                <a:latin typeface="Candara" panose="020E0502030303020204" pitchFamily="34" charset="0"/>
              </a:rPr>
              <a:t> </a:t>
            </a:r>
            <a:r>
              <a:rPr lang="vi-VN" sz="6600" b="1" dirty="0" err="1">
                <a:latin typeface="Candara" panose="020E0502030303020204" pitchFamily="34" charset="0"/>
              </a:rPr>
              <a:t>kỹ</a:t>
            </a:r>
            <a:r>
              <a:rPr lang="vi-VN" sz="6600" b="1" dirty="0">
                <a:latin typeface="Candara" panose="020E0502030303020204" pitchFamily="34" charset="0"/>
              </a:rPr>
              <a:t> </a:t>
            </a:r>
            <a:r>
              <a:rPr lang="vi-VN" sz="6600" b="1" dirty="0" err="1">
                <a:latin typeface="Candara" panose="020E0502030303020204" pitchFamily="34" charset="0"/>
              </a:rPr>
              <a:t>thuật</a:t>
            </a:r>
            <a:endParaRPr lang="en-US" sz="66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3D7DD9C-21C6-409B-9DC0-DA3D8D9B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Thiết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kế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phần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mềm</a:t>
            </a:r>
            <a:endParaRPr lang="vi-VN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D939DE5-3C99-4832-95FA-DECE5287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Lưu</a:t>
            </a:r>
            <a:r>
              <a:rPr lang="en-US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đồ</a:t>
            </a:r>
            <a:r>
              <a:rPr lang="en-US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giải</a:t>
            </a:r>
            <a:r>
              <a:rPr lang="en-US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thuật</a:t>
            </a:r>
            <a:endParaRPr kumimoji="0" lang="vi-V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D8A48543-D1A4-DA47-F1BA-640AD9714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22" y="259753"/>
            <a:ext cx="2331655" cy="58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4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3D7DD9C-21C6-409B-9DC0-DA3D8D9B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3267"/>
            <a:ext cx="10440139" cy="1154096"/>
          </a:xfrm>
        </p:spPr>
        <p:txBody>
          <a:bodyPr>
            <a:normAutofit/>
          </a:bodyPr>
          <a:lstStyle/>
          <a:p>
            <a:r>
              <a:rPr lang="vi-VN" b="1" dirty="0" err="1">
                <a:latin typeface="Times New Roman" panose="02020603050405020304" pitchFamily="18" charset="0"/>
              </a:rPr>
              <a:t>Thiết</a:t>
            </a:r>
            <a:r>
              <a:rPr lang="vi-VN" b="1" dirty="0">
                <a:latin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</a:rPr>
              <a:t>kế</a:t>
            </a:r>
            <a:r>
              <a:rPr lang="vi-VN" b="1" dirty="0">
                <a:latin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</a:rPr>
              <a:t>phần</a:t>
            </a:r>
            <a:r>
              <a:rPr lang="vi-VN" b="1" dirty="0">
                <a:latin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</a:rPr>
              <a:t>mềm</a:t>
            </a:r>
            <a:endParaRPr lang="vi-VN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E5CB221-964C-4E9E-8D84-760B0F219416}"/>
              </a:ext>
            </a:extLst>
          </p:cNvPr>
          <p:cNvSpPr txBox="1"/>
          <p:nvPr/>
        </p:nvSpPr>
        <p:spPr>
          <a:xfrm>
            <a:off x="7190913" y="221942"/>
            <a:ext cx="366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uLnTx/>
                <a:uFillTx/>
                <a:latin typeface="Times New Roman" panose="02020603050405020304" pitchFamily="18" charset="0"/>
                <a:cs typeface="+mn-cs"/>
              </a:rPr>
              <a:t>Chương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uLnTx/>
                <a:uFillTx/>
                <a:latin typeface="Times New Roman" panose="020206030504050203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uLnTx/>
                <a:uFillTx/>
                <a:latin typeface="Times New Roman" panose="02020603050405020304" pitchFamily="18" charset="0"/>
                <a:cs typeface="+mn-cs"/>
              </a:rPr>
              <a:t>trình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uLnTx/>
                <a:uFillTx/>
                <a:latin typeface="Times New Roman" panose="02020603050405020304" pitchFamily="18" charset="0"/>
                <a:cs typeface="+mn-cs"/>
              </a:rPr>
              <a:t> Arduino</a:t>
            </a:r>
            <a:endParaRPr kumimoji="0" lang="vi-VN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7C42D68-020E-2673-6D39-AEDAF6713C22}"/>
              </a:ext>
            </a:extLst>
          </p:cNvPr>
          <p:cNvSpPr txBox="1"/>
          <p:nvPr/>
        </p:nvSpPr>
        <p:spPr>
          <a:xfrm>
            <a:off x="230818" y="824500"/>
            <a:ext cx="6021779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Calibri Light" panose="020F0302020204030204" pitchFamily="34" charset="0"/>
              <a:buChar char="+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CAN:</a:t>
            </a:r>
            <a:endParaRPr lang="vi-V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vi-VN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vi-VN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SPI.h</a:t>
            </a:r>
            <a:r>
              <a:rPr lang="vi-VN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vi-VN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Calibri Light" panose="020F0302020204030204" pitchFamily="34" charset="0"/>
              <a:buChar char="+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đệm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từ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cổng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vi-VN" sz="16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vi-VN" sz="16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rxData</a:t>
            </a:r>
            <a:r>
              <a:rPr lang="vi-VN" sz="16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[40];</a:t>
            </a:r>
            <a:endParaRPr lang="vi-VN" sz="18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vi-VN" sz="16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vi-VN" sz="16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rxIndex</a:t>
            </a:r>
            <a:r>
              <a:rPr lang="vi-VN" sz="16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0;</a:t>
            </a:r>
            <a:endParaRPr lang="vi-VN" sz="18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vi-VN" sz="16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vi-VN" sz="16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i=0,j=0;</a:t>
            </a:r>
            <a:endParaRPr lang="vi-VN" sz="18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vi-VN" sz="16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vi-VN" sz="16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text</a:t>
            </a:r>
            <a:r>
              <a:rPr lang="vi-VN" sz="16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[20];</a:t>
            </a:r>
            <a:endParaRPr lang="vi-VN" sz="18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vSpeed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vRPM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vEngine_Coolant_Tem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vPedal_Position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 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float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vOxygen_Sensor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vIntake_Air_Temp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vVoltage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vThrottle</a:t>
            </a:r>
            <a:r>
              <a:rPr lang="vi-VN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_P</a:t>
            </a:r>
            <a:endParaRPr lang="vi-VN" sz="18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Tạo</a:t>
            </a:r>
            <a:r>
              <a:rPr kumimoji="0" lang="en-US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</a:t>
            </a:r>
            <a:r>
              <a:rPr kumimoji="0" lang="vi-VN" altLang="vi-VN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àm</a:t>
            </a: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vi-VN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đọc</a:t>
            </a: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vi-VN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dữ</a:t>
            </a: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vi-VN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liệu</a:t>
            </a: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vi-VN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từ</a:t>
            </a: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CAN </a:t>
            </a:r>
            <a:r>
              <a:rPr kumimoji="0" lang="vi-VN" altLang="vi-VN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Bus</a:t>
            </a:r>
            <a:r>
              <a:rPr kumimoji="0" lang="en-US" altLang="vi-V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endParaRPr kumimoji="0" lang="vi-VN" altLang="vi-V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vi-VN" altLang="vi-VN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OBD_read</a:t>
            </a: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kumimoji="0" lang="vi-VN" altLang="vi-VN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kumimoji="0" lang="en-US" altLang="vi-VN" sz="1800" b="1" i="1" u="sng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while </a:t>
            </a: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vi-VN" sz="1800" b="0" i="1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Serial1.available()</a:t>
            </a: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rgbClr val="DAE3E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r>
              <a:rPr kumimoji="0" lang="vi-VN" altLang="vi-VN" sz="18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while</a:t>
            </a: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(Serial1.available() &gt; 0) {</a:t>
            </a: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Dùng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cấu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trúc</a:t>
            </a:r>
            <a:r>
              <a:rPr kumimoji="0" lang="en-US" altLang="vi-VN" sz="1800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if-else: </a:t>
            </a: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if</a:t>
            </a: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(Serial1.peek() == '\r'){</a:t>
            </a:r>
            <a:r>
              <a:rPr kumimoji="0" lang="en-US" altLang="vi-VN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//</a:t>
            </a:r>
            <a:r>
              <a:rPr kumimoji="0" lang="en-US" altLang="vi-VN" sz="18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kiểm</a:t>
            </a:r>
            <a:r>
              <a:rPr kumimoji="0" lang="en-US" altLang="vi-VN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tra</a:t>
            </a:r>
            <a:r>
              <a:rPr kumimoji="0" lang="en-US" altLang="vi-VN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kết</a:t>
            </a:r>
            <a:r>
              <a:rPr kumimoji="0" lang="en-US" altLang="vi-VN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thúc</a:t>
            </a:r>
            <a:r>
              <a:rPr kumimoji="0" lang="en-US" altLang="vi-VN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chuỗi</a:t>
            </a: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>
              <a:spcAft>
                <a:spcPts val="600"/>
              </a:spcAft>
            </a:pP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F9206D39-5F7F-A5FA-7392-471DEFF20CAC}"/>
              </a:ext>
            </a:extLst>
          </p:cNvPr>
          <p:cNvCxnSpPr>
            <a:cxnSpLocks/>
          </p:cNvCxnSpPr>
          <p:nvPr/>
        </p:nvCxnSpPr>
        <p:spPr>
          <a:xfrm>
            <a:off x="6104876" y="1100833"/>
            <a:ext cx="0" cy="54784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76E69342-EC5C-ACC3-2D55-DA779D64C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208" y="1088792"/>
            <a:ext cx="5912309" cy="566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Nếu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không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phát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kết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thúc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chuỗi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thực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nhận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kí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tự</a:t>
            </a:r>
            <a:r>
              <a:rPr kumimoji="0" lang="en-US" altLang="vi-VN" b="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vi-VN" altLang="vi-V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else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kumimoji="0" lang="vi-VN" altLang="vi-VN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//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thực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hiện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nhận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kí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tự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từ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cổng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</a:t>
            </a:r>
            <a:endParaRPr kumimoji="0" lang="vi-VN" altLang="vi-VN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inChar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Serial1.read();</a:t>
            </a:r>
            <a:endParaRPr kumimoji="0" lang="vi-VN" altLang="vi-VN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if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inChar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!= '\n'){</a:t>
            </a:r>
            <a:endParaRPr kumimoji="0" lang="vi-VN" altLang="vi-VN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//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cộng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ký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tự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mới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vào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chuỗi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và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tăng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biến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index</a:t>
            </a:r>
            <a:endParaRPr kumimoji="0" lang="vi-VN" altLang="vi-VN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rxData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rxIndex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++] =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inChar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kumimoji="0" lang="vi-VN" altLang="vi-VN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Tạo</a:t>
            </a:r>
            <a:r>
              <a:rPr kumimoji="0" lang="en-US" altLang="vi-V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hàm</a:t>
            </a:r>
            <a:r>
              <a:rPr kumimoji="0" lang="en-US" altLang="vi-V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dọn</a:t>
            </a:r>
            <a:r>
              <a:rPr kumimoji="0" lang="en-US" altLang="vi-V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bộ</a:t>
            </a:r>
            <a:r>
              <a:rPr kumimoji="0" lang="en-US" altLang="vi-V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đệm</a:t>
            </a:r>
            <a:r>
              <a:rPr kumimoji="0" lang="en-US" altLang="vi-V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endParaRPr kumimoji="0" lang="vi-VN" altLang="vi-V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kumimoji="0" lang="vi-VN" altLang="vi-VN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vi-VN" altLang="vi-VN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clearBuffer</a:t>
            </a:r>
            <a:r>
              <a:rPr kumimoji="0" lang="vi-VN" altLang="vi-VN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</a:t>
            </a:r>
          </a:p>
          <a:p>
            <a:pPr marL="342900" lvl="0" indent="-342900">
              <a:spcAft>
                <a:spcPts val="600"/>
              </a:spcAft>
              <a:buFont typeface="Calibri Light" panose="020F0302020204030204" pitchFamily="34" charset="0"/>
              <a:buChar char="+"/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vi-VN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vi-VN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vi-VN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xuly</a:t>
            </a:r>
            <a:r>
              <a:rPr lang="vi-VN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vi-VN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vi-VN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vi-VN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vi-VN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byte PID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lấy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vi-VN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Serial1.print("010C\r");</a:t>
            </a:r>
            <a:endParaRPr lang="vi-VN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-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VD: </a:t>
            </a:r>
            <a:r>
              <a:rPr lang="vi-V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Vòng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tua RPM </a:t>
            </a:r>
            <a:r>
              <a:rPr lang="vi-V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công </a:t>
            </a:r>
            <a:r>
              <a:rPr lang="vi-V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(256A+B)/4.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26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E074CF-72A8-426B-B901-80ADB7D9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THIẾT KẾ GIAO DIỆN HIỂN THỊ</a:t>
            </a:r>
            <a:br>
              <a:rPr lang="en-US" sz="2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700DC0F8-10EA-0FA4-4C0A-16DFB62F0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21" y="23720"/>
            <a:ext cx="4497070" cy="678688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001AAAD-4B27-181A-9FE3-D6C76415CFBF}"/>
              </a:ext>
            </a:extLst>
          </p:cNvPr>
          <p:cNvSpPr txBox="1"/>
          <p:nvPr/>
        </p:nvSpPr>
        <p:spPr>
          <a:xfrm>
            <a:off x="452760" y="5122415"/>
            <a:ext cx="4190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Lưu </a:t>
            </a:r>
            <a:r>
              <a:rPr lang="vi-VN" sz="2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đồ</a:t>
            </a:r>
            <a:r>
              <a:rPr lang="vi-VN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giải</a:t>
            </a:r>
            <a:r>
              <a:rPr lang="vi-VN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thuật</a:t>
            </a:r>
            <a:endParaRPr lang="vi-VN" sz="2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E0A7610-9E64-432A-94BE-AEE2BF43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Quy trình thiết kế giao diện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Hộp Văn bản 4">
            <a:extLst>
              <a:ext uri="{FF2B5EF4-FFF2-40B4-BE49-F238E27FC236}">
                <a16:creationId xmlns:a16="http://schemas.microsoft.com/office/drawing/2014/main" id="{6369AC63-0698-B8E6-F544-BABDF6634B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55419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4596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E074CF-72A8-426B-B901-80ADB7D9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THIẾT KẾ GIAO DIỆN HIỂN THỊ</a:t>
            </a:r>
            <a:br>
              <a:rPr lang="en-US" sz="2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4">
            <a:extLst>
              <a:ext uri="{FF2B5EF4-FFF2-40B4-BE49-F238E27FC236}">
                <a16:creationId xmlns:a16="http://schemas.microsoft.com/office/drawing/2014/main" id="{D5B6F166-603F-BCA7-78D5-12575417C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61" y="1136156"/>
            <a:ext cx="8336159" cy="50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F70AE18-F44E-4E89-8FFD-EE555CC5AEEA}"/>
              </a:ext>
            </a:extLst>
          </p:cNvPr>
          <p:cNvSpPr txBox="1"/>
          <p:nvPr/>
        </p:nvSpPr>
        <p:spPr>
          <a:xfrm>
            <a:off x="2911997" y="214826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1.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Giới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thiệu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06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7631-3853-64AD-5833-4E0D89A3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latin typeface="Candara" panose="020E0502030303020204" pitchFamily="34" charset="0"/>
              </a:rPr>
              <a:t>6. </a:t>
            </a:r>
            <a:r>
              <a:rPr lang="en-US" sz="4800" b="1" dirty="0" err="1">
                <a:latin typeface="Candara" panose="020E0502030303020204" pitchFamily="34" charset="0"/>
              </a:rPr>
              <a:t>Kết</a:t>
            </a:r>
            <a:r>
              <a:rPr lang="en-US" sz="4800" b="1" dirty="0">
                <a:latin typeface="Candara" panose="020E0502030303020204" pitchFamily="34" charset="0"/>
              </a:rPr>
              <a:t> </a:t>
            </a:r>
            <a:r>
              <a:rPr lang="en-US" sz="4800" b="1" dirty="0" err="1">
                <a:latin typeface="Candara" panose="020E0502030303020204" pitchFamily="34" charset="0"/>
              </a:rPr>
              <a:t>luận</a:t>
            </a:r>
            <a:r>
              <a:rPr lang="en-US" sz="4800" b="1" dirty="0">
                <a:latin typeface="Candara" panose="020E0502030303020204" pitchFamily="34" charset="0"/>
              </a:rPr>
              <a:t> &amp; </a:t>
            </a:r>
            <a:r>
              <a:rPr lang="en-US" sz="4800" b="1" dirty="0" err="1">
                <a:latin typeface="Candara" panose="020E0502030303020204" pitchFamily="34" charset="0"/>
              </a:rPr>
              <a:t>Hướng</a:t>
            </a:r>
            <a:r>
              <a:rPr lang="en-US" sz="4800" b="1" dirty="0">
                <a:latin typeface="Candara" panose="020E0502030303020204" pitchFamily="34" charset="0"/>
              </a:rPr>
              <a:t> </a:t>
            </a:r>
            <a:r>
              <a:rPr lang="en-US" sz="4800" b="1" dirty="0" err="1">
                <a:latin typeface="Candara" panose="020E0502030303020204" pitchFamily="34" charset="0"/>
              </a:rPr>
              <a:t>phát</a:t>
            </a:r>
            <a:r>
              <a:rPr lang="en-US" sz="4800" b="1" dirty="0">
                <a:latin typeface="Candara" panose="020E0502030303020204" pitchFamily="34" charset="0"/>
              </a:rPr>
              <a:t> </a:t>
            </a:r>
            <a:r>
              <a:rPr lang="en-US" sz="4800" b="1" dirty="0" err="1">
                <a:latin typeface="Candara" panose="020E0502030303020204" pitchFamily="34" charset="0"/>
              </a:rPr>
              <a:t>triển</a:t>
            </a:r>
            <a:endParaRPr lang="en-US" sz="4800" b="1" dirty="0">
              <a:latin typeface="Candara" panose="020E0502030303020204" pitchFamily="34" charset="0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4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64" y="723664"/>
            <a:ext cx="10185546" cy="551463"/>
          </a:xfrm>
        </p:spPr>
        <p:txBody>
          <a:bodyPr>
            <a:normAutofit/>
          </a:bodyPr>
          <a:lstStyle/>
          <a:p>
            <a:pPr marL="342900" lvl="1" indent="-342900" defTabSz="1022350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3/2023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46A44E3D-3BBD-4D1E-9904-F963BE1CF4B4}"/>
              </a:ext>
            </a:extLst>
          </p:cNvPr>
          <p:cNvSpPr txBox="1"/>
          <p:nvPr/>
        </p:nvSpPr>
        <p:spPr>
          <a:xfrm>
            <a:off x="2854354" y="5796085"/>
            <a:ext cx="6094602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spcAft>
                <a:spcPts val="1000"/>
              </a:spcAft>
            </a:pP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đọc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OBD II</a:t>
            </a:r>
            <a:endParaRPr lang="vi-VN" sz="18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ctr">
              <a:spcAft>
                <a:spcPts val="1000"/>
              </a:spcAft>
            </a:pPr>
            <a:r>
              <a:rPr lang="en-US" sz="18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1800" i="1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A7B52F6F-571E-07AD-CCE3-86BA3A05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64" y="1242717"/>
            <a:ext cx="5830401" cy="4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04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64" y="723664"/>
            <a:ext cx="10185546" cy="551463"/>
          </a:xfrm>
        </p:spPr>
        <p:txBody>
          <a:bodyPr>
            <a:normAutofit/>
          </a:bodyPr>
          <a:lstStyle/>
          <a:p>
            <a:pPr marL="342900" lvl="1" indent="-342900" defTabSz="1022350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3/2023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A90B279F-8130-967A-B99A-5199757E6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61" b="78903"/>
          <a:stretch/>
        </p:blipFill>
        <p:spPr bwMode="auto">
          <a:xfrm>
            <a:off x="1232024" y="1491082"/>
            <a:ext cx="4259412" cy="614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39">
            <a:extLst>
              <a:ext uri="{FF2B5EF4-FFF2-40B4-BE49-F238E27FC236}">
                <a16:creationId xmlns:a16="http://schemas.microsoft.com/office/drawing/2014/main" id="{689CE5C2-BA3D-CD21-768F-D0744003F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3960" b="80274"/>
          <a:stretch/>
        </p:blipFill>
        <p:spPr bwMode="auto">
          <a:xfrm>
            <a:off x="1232024" y="2431694"/>
            <a:ext cx="4705012" cy="614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40">
            <a:extLst>
              <a:ext uri="{FF2B5EF4-FFF2-40B4-BE49-F238E27FC236}">
                <a16:creationId xmlns:a16="http://schemas.microsoft.com/office/drawing/2014/main" id="{8192E361-5323-5BDD-0707-0498B56745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078" b="80033"/>
          <a:stretch/>
        </p:blipFill>
        <p:spPr bwMode="auto">
          <a:xfrm>
            <a:off x="1183176" y="3411733"/>
            <a:ext cx="4802708" cy="7082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41">
            <a:extLst>
              <a:ext uri="{FF2B5EF4-FFF2-40B4-BE49-F238E27FC236}">
                <a16:creationId xmlns:a16="http://schemas.microsoft.com/office/drawing/2014/main" id="{D59BD98C-CC02-CC26-E938-230A0594A8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61" b="84838"/>
          <a:stretch/>
        </p:blipFill>
        <p:spPr bwMode="auto">
          <a:xfrm>
            <a:off x="1100983" y="4658705"/>
            <a:ext cx="4204022" cy="7082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:a16="http://schemas.microsoft.com/office/drawing/2014/main" id="{F97CD844-B484-0FC0-94B9-7AEEFBFE1A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0" b="81951"/>
          <a:stretch/>
        </p:blipFill>
        <p:spPr bwMode="auto">
          <a:xfrm>
            <a:off x="6312188" y="2287604"/>
            <a:ext cx="4883679" cy="551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43">
            <a:extLst>
              <a:ext uri="{FF2B5EF4-FFF2-40B4-BE49-F238E27FC236}">
                <a16:creationId xmlns:a16="http://schemas.microsoft.com/office/drawing/2014/main" id="{31A5F0E7-5258-9789-F661-2606AA6F75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39" b="83776"/>
          <a:stretch/>
        </p:blipFill>
        <p:spPr bwMode="auto">
          <a:xfrm>
            <a:off x="6179758" y="1251394"/>
            <a:ext cx="5580442" cy="614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44">
            <a:extLst>
              <a:ext uri="{FF2B5EF4-FFF2-40B4-BE49-F238E27FC236}">
                <a16:creationId xmlns:a16="http://schemas.microsoft.com/office/drawing/2014/main" id="{AA43B0DF-D241-5993-CA76-911441B9D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95" b="86611"/>
          <a:stretch/>
        </p:blipFill>
        <p:spPr bwMode="auto">
          <a:xfrm>
            <a:off x="6427598" y="3665601"/>
            <a:ext cx="4076412" cy="375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45">
            <a:extLst>
              <a:ext uri="{FF2B5EF4-FFF2-40B4-BE49-F238E27FC236}">
                <a16:creationId xmlns:a16="http://schemas.microsoft.com/office/drawing/2014/main" id="{F88781C3-31CC-BFE8-FEB0-0EDBA2B2F8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3" b="79233"/>
          <a:stretch/>
        </p:blipFill>
        <p:spPr bwMode="auto">
          <a:xfrm>
            <a:off x="6085710" y="4869397"/>
            <a:ext cx="5674490" cy="551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0541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54" y="673360"/>
            <a:ext cx="10185546" cy="551463"/>
          </a:xfrm>
        </p:spPr>
        <p:txBody>
          <a:bodyPr>
            <a:normAutofit/>
          </a:bodyPr>
          <a:lstStyle/>
          <a:p>
            <a:pPr marL="342900" lvl="1" indent="-342900" defTabSz="1022350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3/2023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48215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98DA2201-826A-03D1-1F72-0B01F16DF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69" y="1290079"/>
            <a:ext cx="8996951" cy="1051605"/>
          </a:xfrm>
          <a:prstGeom prst="rect">
            <a:avLst/>
          </a:prstGeom>
        </p:spPr>
      </p:pic>
      <p:pic>
        <p:nvPicPr>
          <p:cNvPr id="18" name="Picture 56">
            <a:extLst>
              <a:ext uri="{FF2B5EF4-FFF2-40B4-BE49-F238E27FC236}">
                <a16:creationId xmlns:a16="http://schemas.microsoft.com/office/drawing/2014/main" id="{F79CB1F6-189E-1C8C-5695-CA6538FA9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93" y="2378805"/>
            <a:ext cx="6805614" cy="41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98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30" y="732215"/>
            <a:ext cx="10065870" cy="492608"/>
          </a:xfrm>
        </p:spPr>
        <p:txBody>
          <a:bodyPr>
            <a:noAutofit/>
          </a:bodyPr>
          <a:lstStyle/>
          <a:p>
            <a:pPr marL="342900" lvl="1" indent="-342900" defTabSz="1022350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3/2023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80992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E39320C-4402-9ACD-1A4D-79ECEFA1B339}"/>
              </a:ext>
            </a:extLst>
          </p:cNvPr>
          <p:cNvSpPr txBox="1"/>
          <p:nvPr/>
        </p:nvSpPr>
        <p:spPr>
          <a:xfrm>
            <a:off x="1788459" y="1295550"/>
            <a:ext cx="84392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Mô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hình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xác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định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tín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hiệu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OBD II trên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chiếc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Mitsubishi</a:t>
            </a:r>
            <a:r>
              <a:rPr lang="vi-VN" sz="20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Xpander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2019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thỏa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mãn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mục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tiêu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đề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ra trong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giới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hạn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đề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tài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cho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phép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.</a:t>
            </a:r>
            <a:endParaRPr lang="vi-VN" sz="2000" dirty="0">
              <a:solidFill>
                <a:srgbClr val="000000"/>
              </a:solidFill>
              <a:latin typeface="TimesNewRomanPSMT"/>
            </a:endParaRPr>
          </a:p>
          <a:p>
            <a:endParaRPr lang="vi-VN" sz="2000" dirty="0">
              <a:solidFill>
                <a:srgbClr val="000000"/>
              </a:solidFill>
              <a:latin typeface="TimesNewRomanPSM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Với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điều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kiện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thời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gian cho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phép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nhóm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chưa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để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tiến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hành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thử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nghiệm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mô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hình</a:t>
            </a:r>
            <a:r>
              <a:rPr lang="vi-VN" sz="20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và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đánh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giá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độ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chính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xác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.</a:t>
            </a:r>
            <a:br>
              <a:rPr lang="vi-VN" sz="2000" dirty="0"/>
            </a:br>
            <a:br>
              <a:rPr lang="vi-VN" sz="2000" dirty="0"/>
            </a:br>
            <a:endParaRPr lang="vi-VN" sz="2000" dirty="0"/>
          </a:p>
        </p:txBody>
      </p:sp>
      <p:sp>
        <p:nvSpPr>
          <p:cNvPr id="4" name="Tiêu đề 1">
            <a:extLst>
              <a:ext uri="{FF2B5EF4-FFF2-40B4-BE49-F238E27FC236}">
                <a16:creationId xmlns:a16="http://schemas.microsoft.com/office/drawing/2014/main" id="{C6F29BB5-A524-A7AE-1ADB-D8C099B6D3B0}"/>
              </a:ext>
            </a:extLst>
          </p:cNvPr>
          <p:cNvSpPr txBox="1">
            <a:spLocks/>
          </p:cNvSpPr>
          <p:nvPr/>
        </p:nvSpPr>
        <p:spPr>
          <a:xfrm>
            <a:off x="322730" y="3357488"/>
            <a:ext cx="10065870" cy="492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1" indent="-342900" defTabSz="1022350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b="1" kern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kern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kern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kern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b="1" kern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81F8CEE-03E6-AC65-EFAC-9ED30EC7A95C}"/>
              </a:ext>
            </a:extLst>
          </p:cNvPr>
          <p:cNvSpPr txBox="1"/>
          <p:nvPr/>
        </p:nvSpPr>
        <p:spPr>
          <a:xfrm>
            <a:off x="1686560" y="4018157"/>
            <a:ext cx="1006587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000" dirty="0" err="1">
                <a:latin typeface="+mj-lt"/>
              </a:rPr>
              <a:t>Hướng</a:t>
            </a:r>
            <a:r>
              <a:rPr lang="vi-VN" sz="2000" dirty="0">
                <a:latin typeface="+mj-lt"/>
              </a:rPr>
              <a:t> 1: </a:t>
            </a:r>
            <a:r>
              <a:rPr lang="vi-VN" sz="2000" dirty="0" err="1">
                <a:latin typeface="+mj-lt"/>
              </a:rPr>
              <a:t>Đọc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và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xử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lý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tín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hiệu</a:t>
            </a:r>
            <a:r>
              <a:rPr lang="vi-VN" sz="2000" dirty="0">
                <a:latin typeface="+mj-lt"/>
              </a:rPr>
              <a:t> OBD-II </a:t>
            </a:r>
            <a:r>
              <a:rPr lang="vi-VN" sz="2000" dirty="0" err="1">
                <a:latin typeface="+mj-lt"/>
              </a:rPr>
              <a:t>đồng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thời</a:t>
            </a:r>
            <a:r>
              <a:rPr lang="vi-VN" sz="2000" dirty="0">
                <a:latin typeface="+mj-lt"/>
              </a:rPr>
              <a:t> -&gt; </a:t>
            </a:r>
            <a:r>
              <a:rPr lang="vi-VN" sz="2000" dirty="0" err="1">
                <a:latin typeface="+mj-lt"/>
              </a:rPr>
              <a:t>dùng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pointer</a:t>
            </a:r>
            <a:endParaRPr lang="vi-VN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000" dirty="0" err="1">
                <a:latin typeface="+mj-lt"/>
              </a:rPr>
              <a:t>Hướng</a:t>
            </a:r>
            <a:r>
              <a:rPr lang="vi-VN" sz="2000" dirty="0">
                <a:latin typeface="+mj-lt"/>
              </a:rPr>
              <a:t> 2: </a:t>
            </a:r>
            <a:r>
              <a:rPr lang="vi-VN" sz="2000" dirty="0" err="1">
                <a:latin typeface="+mj-lt"/>
              </a:rPr>
              <a:t>Xử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lý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tín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hiệu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bằng</a:t>
            </a:r>
            <a:r>
              <a:rPr lang="vi-VN" sz="2000" dirty="0">
                <a:latin typeface="+mj-lt"/>
              </a:rPr>
              <a:t> STM32F407Discovery -&gt; Giao </a:t>
            </a:r>
            <a:r>
              <a:rPr lang="vi-VN" sz="2000" dirty="0" err="1">
                <a:latin typeface="+mj-lt"/>
              </a:rPr>
              <a:t>tiếp</a:t>
            </a:r>
            <a:r>
              <a:rPr lang="vi-VN" sz="2000" dirty="0">
                <a:latin typeface="+mj-lt"/>
              </a:rPr>
              <a:t> STM32F407Discovery </a:t>
            </a:r>
            <a:r>
              <a:rPr lang="vi-VN" sz="2000" dirty="0" err="1">
                <a:latin typeface="+mj-lt"/>
              </a:rPr>
              <a:t>Matlab</a:t>
            </a:r>
            <a:r>
              <a:rPr lang="vi-VN" sz="2000" dirty="0">
                <a:latin typeface="+mj-lt"/>
              </a:rPr>
              <a:t> -&gt; </a:t>
            </a:r>
            <a:r>
              <a:rPr lang="vi-VN" sz="2000" dirty="0" err="1">
                <a:latin typeface="+mj-lt"/>
              </a:rPr>
              <a:t>tạo</a:t>
            </a:r>
            <a:r>
              <a:rPr lang="vi-VN" sz="2000" dirty="0">
                <a:latin typeface="+mj-lt"/>
              </a:rPr>
              <a:t> giao </a:t>
            </a:r>
            <a:r>
              <a:rPr lang="vi-VN" sz="2000" dirty="0" err="1">
                <a:latin typeface="+mj-lt"/>
              </a:rPr>
              <a:t>diện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Matlab</a:t>
            </a:r>
            <a:r>
              <a:rPr lang="vi-VN" sz="2000" dirty="0">
                <a:latin typeface="+mj-lt"/>
              </a:rPr>
              <a:t> GUI &amp; APP </a:t>
            </a:r>
          </a:p>
        </p:txBody>
      </p:sp>
    </p:spTree>
    <p:extLst>
      <p:ext uri="{BB962C8B-B14F-4D97-AF65-F5344CB8AC3E}">
        <p14:creationId xmlns:p14="http://schemas.microsoft.com/office/powerpoint/2010/main" val="3906290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ED8B167-32B9-4575-B59A-E13100D5B3B9}"/>
              </a:ext>
            </a:extLst>
          </p:cNvPr>
          <p:cNvSpPr txBox="1"/>
          <p:nvPr/>
        </p:nvSpPr>
        <p:spPr>
          <a:xfrm>
            <a:off x="2905760" y="1147054"/>
            <a:ext cx="9753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dobe Heiti Std R" panose="020B0400000000000000" pitchFamily="34" charset="-128"/>
                <a:cs typeface="+mn-cs"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473566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EC2AEF-833F-4F7A-BBAE-679B0B6035A1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03/2023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2FE12574-5EC8-4B0B-8A70-8846D226356C}"/>
              </a:ext>
            </a:extLst>
          </p:cNvPr>
          <p:cNvSpPr txBox="1"/>
          <p:nvPr/>
        </p:nvSpPr>
        <p:spPr>
          <a:xfrm>
            <a:off x="1081532" y="1016680"/>
            <a:ext cx="920496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-2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3D61C-0533-BCB4-0A9A-207A5249A5BD}"/>
              </a:ext>
            </a:extLst>
          </p:cNvPr>
          <p:cNvSpPr txBox="1"/>
          <p:nvPr/>
        </p:nvSpPr>
        <p:spPr>
          <a:xfrm>
            <a:off x="7073723" y="5759152"/>
            <a:ext cx="37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E42BA78C-5C8B-3422-CD8A-472E8F88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650466"/>
              </p:ext>
            </p:extLst>
          </p:nvPr>
        </p:nvGraphicFramePr>
        <p:xfrm>
          <a:off x="3751574" y="3361214"/>
          <a:ext cx="5529586" cy="2248806"/>
        </p:xfrm>
        <a:graphic>
          <a:graphicData uri="http://schemas.openxmlformats.org/drawingml/2006/table">
            <a:tbl>
              <a:tblPr/>
              <a:tblGrid>
                <a:gridCol w="587119">
                  <a:extLst>
                    <a:ext uri="{9D8B030D-6E8A-4147-A177-3AD203B41FA5}">
                      <a16:colId xmlns:a16="http://schemas.microsoft.com/office/drawing/2014/main" val="619743240"/>
                    </a:ext>
                  </a:extLst>
                </a:gridCol>
                <a:gridCol w="4942467">
                  <a:extLst>
                    <a:ext uri="{9D8B030D-6E8A-4147-A177-3AD203B41FA5}">
                      <a16:colId xmlns:a16="http://schemas.microsoft.com/office/drawing/2014/main" val="1926608124"/>
                    </a:ext>
                  </a:extLst>
                </a:gridCol>
              </a:tblGrid>
              <a:tr h="2248806">
                <a:tc>
                  <a:txBody>
                    <a:bodyPr/>
                    <a:lstStyle/>
                    <a:p>
                      <a:endParaRPr lang="vi-V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vi-V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44845"/>
                  </a:ext>
                </a:extLst>
              </a:tr>
            </a:tbl>
          </a:graphicData>
        </a:graphic>
      </p:graphicFrame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6B3A3D2-B46B-B001-C856-FC34A48F88DC}"/>
              </a:ext>
            </a:extLst>
          </p:cNvPr>
          <p:cNvSpPr txBox="1"/>
          <p:nvPr/>
        </p:nvSpPr>
        <p:spPr>
          <a:xfrm>
            <a:off x="1290320" y="1556058"/>
            <a:ext cx="84484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b="1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sz="1800" b="1" i="1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vi-VN" sz="1800" b="1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1800" b="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từ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cơ,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acqui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nạp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bướm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ga,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ga,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oxy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IOT (Internet Of Thing)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cloud.</a:t>
            </a:r>
            <a:b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800" b="1" i="1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sz="1800" b="1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tiêu:</a:t>
            </a:r>
            <a:r>
              <a:rPr lang="vi-VN" sz="1800" b="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OBD II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Mitsubishi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xpander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2019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800" b="1" i="1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vi-VN" sz="1800" b="1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dung:</a:t>
            </a:r>
            <a:endParaRPr lang="vi-VN" sz="18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Calibri Light" panose="020F0302020204030204" pitchFamily="34" charset="0"/>
              <a:buChar char="+"/>
            </a:pP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OBDII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Calibri Light" panose="020F0302020204030204" pitchFamily="34" charset="0"/>
              <a:buChar char="+"/>
            </a:pP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Calibri Light" panose="020F0302020204030204" pitchFamily="34" charset="0"/>
              <a:buChar char="+"/>
            </a:pP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từ vi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cloud qua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Calibri Light" panose="020F0302020204030204" pitchFamily="34" charset="0"/>
              <a:buChar char="+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cloud.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9100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CC0C7A0-51EF-45D7-9D34-A922ACDAEF17}"/>
              </a:ext>
            </a:extLst>
          </p:cNvPr>
          <p:cNvSpPr txBox="1"/>
          <p:nvPr/>
        </p:nvSpPr>
        <p:spPr>
          <a:xfrm>
            <a:off x="5093520" y="2744662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2. </a:t>
            </a:r>
            <a:r>
              <a:rPr lang="en-US" sz="6000" b="1" dirty="0" err="1">
                <a:solidFill>
                  <a:srgbClr val="FFFFFF"/>
                </a:solidFill>
                <a:latin typeface="Candara" panose="020E0502030303020204" pitchFamily="34" charset="0"/>
              </a:rPr>
              <a:t>Cơ</a:t>
            </a:r>
            <a:r>
              <a:rPr lang="en-US" sz="6000" b="1" dirty="0">
                <a:solidFill>
                  <a:srgbClr val="FFFFFF"/>
                </a:solidFill>
                <a:latin typeface="Candara" panose="020E0502030303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Candara" panose="020E0502030303020204" pitchFamily="34" charset="0"/>
              </a:rPr>
              <a:t>sở</a:t>
            </a:r>
            <a:r>
              <a:rPr lang="en-US" sz="6000" b="1" dirty="0">
                <a:solidFill>
                  <a:srgbClr val="FFFFFF"/>
                </a:solidFill>
                <a:latin typeface="Candara" panose="020E0502030303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Candara" panose="020E0502030303020204" pitchFamily="34" charset="0"/>
              </a:rPr>
              <a:t>lý</a:t>
            </a:r>
            <a:r>
              <a:rPr lang="en-US" sz="6000" b="1" dirty="0">
                <a:solidFill>
                  <a:srgbClr val="FFFFFF"/>
                </a:solidFill>
                <a:latin typeface="Candara" panose="020E0502030303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Candara" panose="020E0502030303020204" pitchFamily="34" charset="0"/>
              </a:rPr>
              <a:t>thuyết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4C9E59D-56C0-4AA8-B70A-8A1CA0379F26}"/>
              </a:ext>
            </a:extLst>
          </p:cNvPr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470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3AEC1A-FB32-9F4C-13A6-50E0EF195062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03/2023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2FE12574-5EC8-4B0B-8A70-8846D226356C}"/>
              </a:ext>
            </a:extLst>
          </p:cNvPr>
          <p:cNvSpPr txBox="1"/>
          <p:nvPr/>
        </p:nvSpPr>
        <p:spPr>
          <a:xfrm>
            <a:off x="1010919" y="947956"/>
            <a:ext cx="10142855" cy="24356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vi-VN"/>
            </a:defPPr>
            <a:lvl1pPr>
              <a:lnSpc>
                <a:spcPts val="3400"/>
              </a:lnSpc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just">
              <a:lnSpc>
                <a:spcPct val="150000"/>
              </a:lnSpc>
              <a:spcBef>
                <a:spcPts val="230"/>
              </a:spcBef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i="1" dirty="0" err="1">
                <a:solidFill>
                  <a:schemeClr val="accent1">
                    <a:lumMod val="75000"/>
                  </a:schemeClr>
                </a:solidFill>
              </a:rPr>
              <a:t>Giới</a:t>
            </a:r>
            <a:r>
              <a:rPr lang="vi-VN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i="1" dirty="0" err="1">
                <a:solidFill>
                  <a:schemeClr val="accent1">
                    <a:lumMod val="75000"/>
                  </a:schemeClr>
                </a:solidFill>
              </a:rPr>
              <a:t>thiệu</a:t>
            </a:r>
            <a:r>
              <a:rPr lang="vi-VN" i="1" dirty="0">
                <a:solidFill>
                  <a:schemeClr val="accent1">
                    <a:lumMod val="75000"/>
                  </a:schemeClr>
                </a:solidFill>
              </a:rPr>
              <a:t> OBD-2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  <a:spcBef>
                <a:spcPts val="230"/>
              </a:spcBef>
              <a:spcAft>
                <a:spcPts val="600"/>
              </a:spcAft>
            </a:pPr>
            <a:endParaRPr lang="vi-VN" dirty="0">
              <a:solidFill>
                <a:schemeClr val="accent1">
                  <a:lumMod val="75000"/>
                </a:schemeClr>
              </a:solidFill>
            </a:endParaRPr>
          </a:p>
          <a:p>
            <a:pPr lvl="0" algn="just">
              <a:lnSpc>
                <a:spcPct val="150000"/>
              </a:lnSpc>
              <a:spcBef>
                <a:spcPts val="230"/>
              </a:spcBef>
              <a:spcAft>
                <a:spcPts val="600"/>
              </a:spcAft>
            </a:pPr>
            <a:endParaRPr lang="vi-VN" sz="2400" b="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A459E74-E450-8FC5-CD45-088628C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" t="9457" r="46149" b="44587"/>
          <a:stretch/>
        </p:blipFill>
        <p:spPr bwMode="auto">
          <a:xfrm>
            <a:off x="225616" y="1975030"/>
            <a:ext cx="5870384" cy="320982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8ADF6E-5A63-103D-30E8-E01E1DDBF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77" t="29386" b="21283"/>
          <a:stretch/>
        </p:blipFill>
        <p:spPr bwMode="auto">
          <a:xfrm>
            <a:off x="6528166" y="1846555"/>
            <a:ext cx="5122154" cy="294738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4CBA811-4D4A-2F2E-D69D-D63678A3BA74}"/>
              </a:ext>
            </a:extLst>
          </p:cNvPr>
          <p:cNvSpPr txBox="1"/>
          <p:nvPr/>
        </p:nvSpPr>
        <p:spPr>
          <a:xfrm>
            <a:off x="1313895" y="5353235"/>
            <a:ext cx="9507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Các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OSI 7 </a:t>
            </a:r>
            <a:r>
              <a:rPr lang="en-US" sz="1800" dirty="0" err="1"/>
              <a:t>tầng</a:t>
            </a:r>
            <a:r>
              <a:rPr lang="en-US" sz="1800" dirty="0"/>
              <a:t>, </a:t>
            </a:r>
            <a:r>
              <a:rPr lang="en-US" sz="1800" dirty="0" err="1">
                <a:effectLst/>
              </a:rPr>
              <a:t>mỗi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tầng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tập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trung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giải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quyết</a:t>
            </a:r>
            <a:r>
              <a:rPr lang="en-US" sz="1800" dirty="0">
                <a:effectLst/>
              </a:rPr>
              <a:t> 1 </a:t>
            </a:r>
            <a:r>
              <a:rPr lang="en-US" sz="1800" dirty="0" err="1">
                <a:effectLst/>
              </a:rPr>
              <a:t>phần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của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tiến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trình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truyền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thông</a:t>
            </a:r>
            <a:r>
              <a:rPr lang="en-US" sz="1800" dirty="0">
                <a:effectLst/>
              </a:rPr>
              <a:t> , </a:t>
            </a:r>
            <a:r>
              <a:rPr lang="en-US" sz="1800" dirty="0" err="1">
                <a:effectLst/>
              </a:rPr>
              <a:t>mỗi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tầng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có</a:t>
            </a:r>
            <a:r>
              <a:rPr lang="en-US" sz="1800" dirty="0">
                <a:effectLst/>
              </a:rPr>
              <a:t> thể </a:t>
            </a:r>
            <a:r>
              <a:rPr lang="en-US" sz="1800" dirty="0" err="1">
                <a:effectLst/>
              </a:rPr>
              <a:t>có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nhiều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giao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thức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khác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nhau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thực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hiện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một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nhu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cầu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cụ</a:t>
            </a:r>
            <a:r>
              <a:rPr lang="en-US" sz="1800" dirty="0">
                <a:effectLst/>
              </a:rPr>
              <a:t> thể.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41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87631-3853-64AD-5833-4E0D89A3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372" y="1249961"/>
            <a:ext cx="7894041" cy="3171038"/>
          </a:xfrm>
        </p:spPr>
        <p:txBody>
          <a:bodyPr>
            <a:normAutofit/>
          </a:bodyPr>
          <a:lstStyle/>
          <a:p>
            <a:pPr algn="r"/>
            <a:r>
              <a:rPr lang="vi-VN" dirty="0"/>
              <a:t>MẠNG CAN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BAAE5-B754-2442-8992-1014D5362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8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3AEC1A-FB32-9F4C-13A6-50E0EF195062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03/2023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2FE12574-5EC8-4B0B-8A70-8846D226356C}"/>
              </a:ext>
            </a:extLst>
          </p:cNvPr>
          <p:cNvSpPr txBox="1"/>
          <p:nvPr/>
        </p:nvSpPr>
        <p:spPr>
          <a:xfrm>
            <a:off x="426129" y="1338192"/>
            <a:ext cx="10727646" cy="24356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vi-VN"/>
            </a:defPPr>
            <a:lvl1pPr>
              <a:lnSpc>
                <a:spcPts val="3400"/>
              </a:lnSpc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just">
              <a:lnSpc>
                <a:spcPct val="150000"/>
              </a:lnSpc>
              <a:spcBef>
                <a:spcPts val="230"/>
              </a:spcBef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i="1" dirty="0" err="1">
                <a:solidFill>
                  <a:schemeClr val="accent1">
                    <a:lumMod val="75000"/>
                  </a:schemeClr>
                </a:solidFill>
              </a:rPr>
              <a:t>Giới</a:t>
            </a:r>
            <a:r>
              <a:rPr lang="vi-VN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i="1" dirty="0" err="1">
                <a:solidFill>
                  <a:schemeClr val="accent1">
                    <a:lumMod val="75000"/>
                  </a:schemeClr>
                </a:solidFill>
              </a:rPr>
              <a:t>thiệu</a:t>
            </a:r>
            <a:r>
              <a:rPr lang="vi-VN" i="1" dirty="0">
                <a:solidFill>
                  <a:schemeClr val="accent1">
                    <a:lumMod val="75000"/>
                  </a:schemeClr>
                </a:solidFill>
              </a:rPr>
              <a:t> CAN BUS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  <a:spcBef>
                <a:spcPts val="230"/>
              </a:spcBef>
              <a:spcAft>
                <a:spcPts val="600"/>
              </a:spcAft>
            </a:pPr>
            <a:endParaRPr lang="vi-VN" dirty="0">
              <a:solidFill>
                <a:schemeClr val="accent1">
                  <a:lumMod val="75000"/>
                </a:schemeClr>
              </a:solidFill>
            </a:endParaRPr>
          </a:p>
          <a:p>
            <a:pPr lvl="0" algn="just">
              <a:lnSpc>
                <a:spcPct val="150000"/>
              </a:lnSpc>
              <a:spcBef>
                <a:spcPts val="230"/>
              </a:spcBef>
              <a:spcAft>
                <a:spcPts val="600"/>
              </a:spcAft>
            </a:pPr>
            <a:endParaRPr lang="vi-VN" sz="2400" b="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82A3E27-76D9-E998-A618-C1D264BFE6B0}"/>
              </a:ext>
            </a:extLst>
          </p:cNvPr>
          <p:cNvSpPr txBox="1"/>
          <p:nvPr/>
        </p:nvSpPr>
        <p:spPr>
          <a:xfrm>
            <a:off x="114301" y="2324076"/>
            <a:ext cx="82307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C000"/>
                </a:solidFill>
              </a:rPr>
              <a:t>Có</a:t>
            </a:r>
            <a:r>
              <a:rPr lang="en-US" sz="2400" b="1" dirty="0">
                <a:solidFill>
                  <a:srgbClr val="FFC000"/>
                </a:solidFill>
              </a:rPr>
              <a:t> 3 </a:t>
            </a:r>
            <a:r>
              <a:rPr lang="en-US" sz="2400" b="1" dirty="0" err="1">
                <a:solidFill>
                  <a:srgbClr val="FFC000"/>
                </a:solidFill>
              </a:rPr>
              <a:t>lĩnh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vực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ứng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dụng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mạng</a:t>
            </a:r>
            <a:r>
              <a:rPr lang="en-US" sz="2400" b="1" dirty="0">
                <a:solidFill>
                  <a:srgbClr val="FFC000"/>
                </a:solidFill>
              </a:rPr>
              <a:t> CAN </a:t>
            </a:r>
            <a:r>
              <a:rPr lang="en-US" sz="2400" b="1" dirty="0" err="1">
                <a:solidFill>
                  <a:srgbClr val="FFC000"/>
                </a:solidFill>
              </a:rPr>
              <a:t>trên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oto</a:t>
            </a:r>
            <a:r>
              <a:rPr lang="en-US" sz="24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chung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các ECU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xe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thân</a:t>
            </a:r>
            <a:r>
              <a:rPr lang="en-US" sz="2000" dirty="0"/>
              <a:t> </a:t>
            </a:r>
            <a:r>
              <a:rPr lang="en-US" sz="2000" dirty="0" err="1"/>
              <a:t>xe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các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tiện</a:t>
            </a:r>
            <a:r>
              <a:rPr lang="en-US" sz="2000" dirty="0"/>
              <a:t> </a:t>
            </a:r>
            <a:r>
              <a:rPr lang="en-US" sz="2000" dirty="0" err="1"/>
              <a:t>nghi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Các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viễn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endParaRPr lang="en-US" sz="20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84264C4C-0384-49CC-65FD-41A960002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5" t="12475" r="19703" b="10434"/>
          <a:stretch/>
        </p:blipFill>
        <p:spPr bwMode="auto">
          <a:xfrm>
            <a:off x="5622833" y="1669884"/>
            <a:ext cx="6427559" cy="374315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0544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-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3276</Words>
  <Application>Microsoft Office PowerPoint</Application>
  <PresentationFormat>Màn hình rộng</PresentationFormat>
  <Paragraphs>280</Paragraphs>
  <Slides>45</Slides>
  <Notes>16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20</vt:i4>
      </vt:variant>
      <vt:variant>
        <vt:lpstr>Chủ đề</vt:lpstr>
      </vt:variant>
      <vt:variant>
        <vt:i4>5</vt:i4>
      </vt:variant>
      <vt:variant>
        <vt:lpstr>Tiêu đề Bản chiếu</vt:lpstr>
      </vt:variant>
      <vt:variant>
        <vt:i4>45</vt:i4>
      </vt:variant>
    </vt:vector>
  </HeadingPairs>
  <TitlesOfParts>
    <vt:vector size="70" baseType="lpstr">
      <vt:lpstr>Abadi</vt:lpstr>
      <vt:lpstr>American Typewriter</vt:lpstr>
      <vt:lpstr>Arial</vt:lpstr>
      <vt:lpstr>Bodoni MT</vt:lpstr>
      <vt:lpstr>Bosch Office Sans</vt:lpstr>
      <vt:lpstr>Calibri</vt:lpstr>
      <vt:lpstr>Calibri Light</vt:lpstr>
      <vt:lpstr>Candara</vt:lpstr>
      <vt:lpstr>Consolas</vt:lpstr>
      <vt:lpstr>Corbel</vt:lpstr>
      <vt:lpstr>CourierStd</vt:lpstr>
      <vt:lpstr>Helvetica</vt:lpstr>
      <vt:lpstr>Open Sans</vt:lpstr>
      <vt:lpstr>Palatino Linotype</vt:lpstr>
      <vt:lpstr>Tahoma,Geneva,sans-serif</vt:lpstr>
      <vt:lpstr>Time s New Roman</vt:lpstr>
      <vt:lpstr>Times New Roman</vt:lpstr>
      <vt:lpstr>TimesNewRomanPSMT</vt:lpstr>
      <vt:lpstr>Verdana</vt:lpstr>
      <vt:lpstr>Wingdings</vt:lpstr>
      <vt:lpstr>Parallax</vt:lpstr>
      <vt:lpstr>Office Theme</vt:lpstr>
      <vt:lpstr>Chủ đề Office</vt:lpstr>
      <vt:lpstr>1_Chủ đề Office</vt:lpstr>
      <vt:lpstr>1_Office Theme</vt:lpstr>
      <vt:lpstr>PROJECT ĐỀ TÀI: PHÁT TRIỂN PHƯƠNG PHÁP CHUẨN ĐOÁN QUA GIAO TIẾP OBD II TRÊN CHIẾC MITSHUBISHI XPANDER 2019 VÀ ỨNG DỤNG IOT ĐỂ HIỂN THỊ DỮ LIỆU CHUẨN ĐOÁN </vt:lpstr>
      <vt:lpstr>Bản trình bày PowerPoint</vt:lpstr>
      <vt:lpstr>     NỘI DUNG </vt:lpstr>
      <vt:lpstr>Bản trình bày PowerPoint</vt:lpstr>
      <vt:lpstr>Bản trình bày PowerPoint</vt:lpstr>
      <vt:lpstr>Bản trình bày PowerPoint</vt:lpstr>
      <vt:lpstr>Bản trình bày PowerPoint</vt:lpstr>
      <vt:lpstr>MẠNG CAN</vt:lpstr>
      <vt:lpstr>Bản trình bày PowerPoint</vt:lpstr>
      <vt:lpstr>CAN BUS</vt:lpstr>
      <vt:lpstr> CẤU TRÚC PHÂN LỚP CAN</vt:lpstr>
      <vt:lpstr>CAN PROTOCOL</vt:lpstr>
      <vt:lpstr>NGUYÊN LÝ CỦA CAN BUS </vt:lpstr>
      <vt:lpstr>CAN BUS data frame format </vt:lpstr>
      <vt:lpstr>Cấu trúc OBD II Message được sử dụng trong đề tài </vt:lpstr>
      <vt:lpstr>Nguyên lý hoạt động </vt:lpstr>
      <vt:lpstr> Nguyên lý  CAN BUS </vt:lpstr>
      <vt:lpstr>Bản trình bày PowerPoint</vt:lpstr>
      <vt:lpstr>Khối đọc và xử lý tín hiệu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Cloud data</vt:lpstr>
      <vt:lpstr>Cloud data</vt:lpstr>
      <vt:lpstr>Bản trình bày PowerPoint</vt:lpstr>
      <vt:lpstr>Bố trí chung </vt:lpstr>
      <vt:lpstr>Bố trí chung </vt:lpstr>
      <vt:lpstr>5. Thiết kế kỹ thuật</vt:lpstr>
      <vt:lpstr>Thiết kế phần mềm</vt:lpstr>
      <vt:lpstr>Thiết kế phần mềm</vt:lpstr>
      <vt:lpstr>THIẾT KẾ GIAO DIỆN HIỂN THỊ </vt:lpstr>
      <vt:lpstr>Quy trình thiết kế giao diện</vt:lpstr>
      <vt:lpstr>THIẾT KẾ GIAO DIỆN HIỂN THỊ </vt:lpstr>
      <vt:lpstr>6. Kết luận &amp; Hướng phát triển</vt:lpstr>
      <vt:lpstr>Kết quả</vt:lpstr>
      <vt:lpstr>Kết quả</vt:lpstr>
      <vt:lpstr>Kết quả</vt:lpstr>
      <vt:lpstr>Đánh giá 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Nhật Duy Nguyễn</dc:creator>
  <cp:lastModifiedBy>Nhật Duy Nguyễn</cp:lastModifiedBy>
  <cp:revision>15</cp:revision>
  <dcterms:created xsi:type="dcterms:W3CDTF">2022-11-15T00:11:10Z</dcterms:created>
  <dcterms:modified xsi:type="dcterms:W3CDTF">2023-06-05T15:49:34Z</dcterms:modified>
</cp:coreProperties>
</file>